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8"/>
  </p:notesMasterIdLst>
  <p:sldIdLst>
    <p:sldId id="267" r:id="rId3"/>
    <p:sldId id="265" r:id="rId4"/>
    <p:sldId id="280" r:id="rId5"/>
    <p:sldId id="272" r:id="rId6"/>
    <p:sldId id="274" r:id="rId7"/>
    <p:sldId id="275" r:id="rId8"/>
    <p:sldId id="273" r:id="rId9"/>
    <p:sldId id="276" r:id="rId10"/>
    <p:sldId id="268" r:id="rId11"/>
    <p:sldId id="279" r:id="rId12"/>
    <p:sldId id="277" r:id="rId13"/>
    <p:sldId id="278" r:id="rId14"/>
    <p:sldId id="282" r:id="rId15"/>
    <p:sldId id="281" r:id="rId16"/>
    <p:sldId id="28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7F9"/>
    <a:srgbClr val="77CADA"/>
    <a:srgbClr val="FDFDFD"/>
    <a:srgbClr val="FFFFFF"/>
    <a:srgbClr val="D2F3F6"/>
    <a:srgbClr val="E8F8FB"/>
    <a:srgbClr val="D0EDF6"/>
    <a:srgbClr val="D7EFF4"/>
    <a:srgbClr val="CFEEF6"/>
    <a:srgbClr val="79C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1" autoAdjust="0"/>
    <p:restoredTop sz="93500" autoAdjust="0"/>
  </p:normalViewPr>
  <p:slideViewPr>
    <p:cSldViewPr snapToGrid="0">
      <p:cViewPr varScale="1">
        <p:scale>
          <a:sx n="113" d="100"/>
          <a:sy n="113" d="100"/>
        </p:scale>
        <p:origin x="528" y="40"/>
      </p:cViewPr>
      <p:guideLst/>
    </p:cSldViewPr>
  </p:slideViewPr>
  <p:notesTextViewPr>
    <p:cViewPr>
      <p:scale>
        <a:sx n="1" d="1"/>
        <a:sy n="1" d="1"/>
      </p:scale>
      <p:origin x="0" y="0"/>
    </p:cViewPr>
  </p:notesTextViewPr>
  <p:sorterViewPr>
    <p:cViewPr>
      <p:scale>
        <a:sx n="57" d="100"/>
        <a:sy n="57" d="100"/>
      </p:scale>
      <p:origin x="0" y="0"/>
    </p:cViewPr>
  </p:sorterViewPr>
  <p:notesViewPr>
    <p:cSldViewPr snapToGrid="0">
      <p:cViewPr varScale="1">
        <p:scale>
          <a:sx n="54" d="100"/>
          <a:sy n="54" d="100"/>
        </p:scale>
        <p:origin x="288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41F66-887A-4D79-9B88-426D432F3B4A}" type="datetimeFigureOut">
              <a:rPr lang="zh-CN" altLang="en-US" smtClean="0"/>
              <a:t>2024/10/27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0BEC1-836F-458F-9FE3-F67A0F8AEB1D}" type="slidenum">
              <a:rPr lang="zh-CN" altLang="en-US" smtClean="0"/>
              <a:t>‹#›</a:t>
            </a:fld>
            <a:endParaRPr lang="zh-CN" altLang="en-US"/>
          </a:p>
        </p:txBody>
      </p:sp>
    </p:spTree>
    <p:extLst>
      <p:ext uri="{BB962C8B-B14F-4D97-AF65-F5344CB8AC3E}">
        <p14:creationId xmlns:p14="http://schemas.microsoft.com/office/powerpoint/2010/main" val="3450608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F0BEC1-836F-458F-9FE3-F67A0F8AEB1D}" type="slidenum">
              <a:rPr lang="zh-CN" altLang="en-US" smtClean="0"/>
              <a:t>1</a:t>
            </a:fld>
            <a:endParaRPr lang="zh-CN" altLang="en-US"/>
          </a:p>
        </p:txBody>
      </p:sp>
    </p:spTree>
    <p:extLst>
      <p:ext uri="{BB962C8B-B14F-4D97-AF65-F5344CB8AC3E}">
        <p14:creationId xmlns:p14="http://schemas.microsoft.com/office/powerpoint/2010/main" val="30634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6C9BC-EE1C-8470-FF49-B5138E1318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B521EE-1FEC-9BC4-A1A8-7FD9B59328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6A3A33-0790-964E-2232-EE230C6681E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8510A4E-67E1-10F4-63DA-823BFA95BDE8}"/>
              </a:ext>
            </a:extLst>
          </p:cNvPr>
          <p:cNvSpPr>
            <a:spLocks noGrp="1"/>
          </p:cNvSpPr>
          <p:nvPr>
            <p:ph type="sldNum" sz="quarter" idx="10"/>
          </p:nvPr>
        </p:nvSpPr>
        <p:spPr/>
        <p:txBody>
          <a:bodyPr/>
          <a:lstStyle/>
          <a:p>
            <a:fld id="{DDF0BEC1-836F-458F-9FE3-F67A0F8AEB1D}" type="slidenum">
              <a:rPr lang="zh-CN" altLang="en-US" smtClean="0"/>
              <a:t>10</a:t>
            </a:fld>
            <a:endParaRPr lang="zh-CN" altLang="en-US"/>
          </a:p>
        </p:txBody>
      </p:sp>
    </p:spTree>
    <p:extLst>
      <p:ext uri="{BB962C8B-B14F-4D97-AF65-F5344CB8AC3E}">
        <p14:creationId xmlns:p14="http://schemas.microsoft.com/office/powerpoint/2010/main" val="90089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BC0F3-E2CE-A9BA-179C-4239FA6EF2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BC8055-48D1-97FC-F44C-5A96F7B8BC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4A868D-7C90-55A9-349D-4266C531DC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C759FB-7AF7-F737-04FA-74460B16D877}"/>
              </a:ext>
            </a:extLst>
          </p:cNvPr>
          <p:cNvSpPr>
            <a:spLocks noGrp="1"/>
          </p:cNvSpPr>
          <p:nvPr>
            <p:ph type="sldNum" sz="quarter" idx="10"/>
          </p:nvPr>
        </p:nvSpPr>
        <p:spPr/>
        <p:txBody>
          <a:bodyPr/>
          <a:lstStyle/>
          <a:p>
            <a:fld id="{DDF0BEC1-836F-458F-9FE3-F67A0F8AEB1D}" type="slidenum">
              <a:rPr lang="zh-CN" altLang="en-US" smtClean="0"/>
              <a:t>11</a:t>
            </a:fld>
            <a:endParaRPr lang="zh-CN" altLang="en-US"/>
          </a:p>
        </p:txBody>
      </p:sp>
    </p:spTree>
    <p:extLst>
      <p:ext uri="{BB962C8B-B14F-4D97-AF65-F5344CB8AC3E}">
        <p14:creationId xmlns:p14="http://schemas.microsoft.com/office/powerpoint/2010/main" val="1759533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DC07D-C951-6552-E2E8-5BAFFC3224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B05A9E-12D0-C4BB-3C06-2EF9EA3A1C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EFC6FE-055D-0AFA-307B-D476FCC6DE4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0673BF8-83F5-85DC-DA01-71D47DC7D952}"/>
              </a:ext>
            </a:extLst>
          </p:cNvPr>
          <p:cNvSpPr>
            <a:spLocks noGrp="1"/>
          </p:cNvSpPr>
          <p:nvPr>
            <p:ph type="sldNum" sz="quarter" idx="10"/>
          </p:nvPr>
        </p:nvSpPr>
        <p:spPr/>
        <p:txBody>
          <a:bodyPr/>
          <a:lstStyle/>
          <a:p>
            <a:fld id="{DDF0BEC1-836F-458F-9FE3-F67A0F8AEB1D}" type="slidenum">
              <a:rPr lang="zh-CN" altLang="en-US" smtClean="0"/>
              <a:t>12</a:t>
            </a:fld>
            <a:endParaRPr lang="zh-CN" altLang="en-US"/>
          </a:p>
        </p:txBody>
      </p:sp>
    </p:spTree>
    <p:extLst>
      <p:ext uri="{BB962C8B-B14F-4D97-AF65-F5344CB8AC3E}">
        <p14:creationId xmlns:p14="http://schemas.microsoft.com/office/powerpoint/2010/main" val="2204039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4CDE-5FC1-63D9-F884-11A3E96A00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396234-F1EA-39AA-9DE8-6E0EBACFC9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AA0851-1BA1-3088-CC3A-A3D71D6BF57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ED057F-F1FD-04A3-18CD-BF8D9B2D9BB3}"/>
              </a:ext>
            </a:extLst>
          </p:cNvPr>
          <p:cNvSpPr>
            <a:spLocks noGrp="1"/>
          </p:cNvSpPr>
          <p:nvPr>
            <p:ph type="sldNum" sz="quarter" idx="10"/>
          </p:nvPr>
        </p:nvSpPr>
        <p:spPr/>
        <p:txBody>
          <a:bodyPr/>
          <a:lstStyle/>
          <a:p>
            <a:fld id="{DDF0BEC1-836F-458F-9FE3-F67A0F8AEB1D}" type="slidenum">
              <a:rPr lang="zh-CN" altLang="en-US" smtClean="0"/>
              <a:t>13</a:t>
            </a:fld>
            <a:endParaRPr lang="zh-CN" altLang="en-US"/>
          </a:p>
        </p:txBody>
      </p:sp>
    </p:spTree>
    <p:extLst>
      <p:ext uri="{BB962C8B-B14F-4D97-AF65-F5344CB8AC3E}">
        <p14:creationId xmlns:p14="http://schemas.microsoft.com/office/powerpoint/2010/main" val="307586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47EC-AE77-513C-9C38-2D435A389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050C92-5901-E1AE-63C3-F7233838FF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CBF5AA-DA5A-DDE7-6682-8FE30307F6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DFE82B6-E10D-B621-15A6-EAB0273E5856}"/>
              </a:ext>
            </a:extLst>
          </p:cNvPr>
          <p:cNvSpPr>
            <a:spLocks noGrp="1"/>
          </p:cNvSpPr>
          <p:nvPr>
            <p:ph type="sldNum" sz="quarter" idx="10"/>
          </p:nvPr>
        </p:nvSpPr>
        <p:spPr/>
        <p:txBody>
          <a:bodyPr/>
          <a:lstStyle/>
          <a:p>
            <a:fld id="{DDF0BEC1-836F-458F-9FE3-F67A0F8AEB1D}" type="slidenum">
              <a:rPr lang="zh-CN" altLang="en-US" smtClean="0"/>
              <a:t>14</a:t>
            </a:fld>
            <a:endParaRPr lang="zh-CN" altLang="en-US"/>
          </a:p>
        </p:txBody>
      </p:sp>
    </p:spTree>
    <p:extLst>
      <p:ext uri="{BB962C8B-B14F-4D97-AF65-F5344CB8AC3E}">
        <p14:creationId xmlns:p14="http://schemas.microsoft.com/office/powerpoint/2010/main" val="4061264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81DB-43C7-D5AD-2A63-4E97E95025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375963-4A0F-44E4-F880-204A041C25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9DF850-416B-F6E3-E2E6-9BD6DF9B39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F07793-054F-5CE3-4D51-84CF8225E6A5}"/>
              </a:ext>
            </a:extLst>
          </p:cNvPr>
          <p:cNvSpPr>
            <a:spLocks noGrp="1"/>
          </p:cNvSpPr>
          <p:nvPr>
            <p:ph type="sldNum" sz="quarter" idx="10"/>
          </p:nvPr>
        </p:nvSpPr>
        <p:spPr/>
        <p:txBody>
          <a:bodyPr/>
          <a:lstStyle/>
          <a:p>
            <a:fld id="{DDF0BEC1-836F-458F-9FE3-F67A0F8AEB1D}" type="slidenum">
              <a:rPr lang="zh-CN" altLang="en-US" smtClean="0"/>
              <a:t>15</a:t>
            </a:fld>
            <a:endParaRPr lang="zh-CN" altLang="en-US"/>
          </a:p>
        </p:txBody>
      </p:sp>
    </p:spTree>
    <p:extLst>
      <p:ext uri="{BB962C8B-B14F-4D97-AF65-F5344CB8AC3E}">
        <p14:creationId xmlns:p14="http://schemas.microsoft.com/office/powerpoint/2010/main" val="171684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F0BEC1-836F-458F-9FE3-F67A0F8AEB1D}" type="slidenum">
              <a:rPr lang="zh-CN" altLang="en-US" smtClean="0"/>
              <a:t>2</a:t>
            </a:fld>
            <a:endParaRPr lang="zh-CN" altLang="en-US"/>
          </a:p>
        </p:txBody>
      </p:sp>
    </p:spTree>
    <p:extLst>
      <p:ext uri="{BB962C8B-B14F-4D97-AF65-F5344CB8AC3E}">
        <p14:creationId xmlns:p14="http://schemas.microsoft.com/office/powerpoint/2010/main" val="247082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F25B-AE6F-3891-1EF6-8305F1A76D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AEBF15-CC6C-DEF3-D03C-019A1E221E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77514C-F5B9-55A3-0902-93079346041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7A1650-4CDE-AB7F-50A6-67B6F9F638EC}"/>
              </a:ext>
            </a:extLst>
          </p:cNvPr>
          <p:cNvSpPr>
            <a:spLocks noGrp="1"/>
          </p:cNvSpPr>
          <p:nvPr>
            <p:ph type="sldNum" sz="quarter" idx="10"/>
          </p:nvPr>
        </p:nvSpPr>
        <p:spPr/>
        <p:txBody>
          <a:bodyPr/>
          <a:lstStyle/>
          <a:p>
            <a:fld id="{DDF0BEC1-836F-458F-9FE3-F67A0F8AEB1D}" type="slidenum">
              <a:rPr lang="zh-CN" altLang="en-US" smtClean="0"/>
              <a:t>3</a:t>
            </a:fld>
            <a:endParaRPr lang="zh-CN" altLang="en-US"/>
          </a:p>
        </p:txBody>
      </p:sp>
    </p:spTree>
    <p:extLst>
      <p:ext uri="{BB962C8B-B14F-4D97-AF65-F5344CB8AC3E}">
        <p14:creationId xmlns:p14="http://schemas.microsoft.com/office/powerpoint/2010/main" val="165711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F0BEC1-836F-458F-9FE3-F67A0F8AEB1D}" type="slidenum">
              <a:rPr lang="zh-CN" altLang="en-US" smtClean="0"/>
              <a:t>4</a:t>
            </a:fld>
            <a:endParaRPr lang="zh-CN" altLang="en-US"/>
          </a:p>
        </p:txBody>
      </p:sp>
    </p:spTree>
    <p:extLst>
      <p:ext uri="{BB962C8B-B14F-4D97-AF65-F5344CB8AC3E}">
        <p14:creationId xmlns:p14="http://schemas.microsoft.com/office/powerpoint/2010/main" val="44590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4E53-E803-6230-CD83-DCAEBFD92F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52BD7-821D-2374-9EF3-8E400EFB2D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C34D8-AEE2-C554-8801-35F4B15D95C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8769A5-48D8-36A0-AD91-29DD8A1CB801}"/>
              </a:ext>
            </a:extLst>
          </p:cNvPr>
          <p:cNvSpPr>
            <a:spLocks noGrp="1"/>
          </p:cNvSpPr>
          <p:nvPr>
            <p:ph type="sldNum" sz="quarter" idx="10"/>
          </p:nvPr>
        </p:nvSpPr>
        <p:spPr/>
        <p:txBody>
          <a:bodyPr/>
          <a:lstStyle/>
          <a:p>
            <a:fld id="{DDF0BEC1-836F-458F-9FE3-F67A0F8AEB1D}" type="slidenum">
              <a:rPr lang="zh-CN" altLang="en-US" smtClean="0"/>
              <a:t>5</a:t>
            </a:fld>
            <a:endParaRPr lang="zh-CN" altLang="en-US"/>
          </a:p>
        </p:txBody>
      </p:sp>
    </p:spTree>
    <p:extLst>
      <p:ext uri="{BB962C8B-B14F-4D97-AF65-F5344CB8AC3E}">
        <p14:creationId xmlns:p14="http://schemas.microsoft.com/office/powerpoint/2010/main" val="327990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FD51-5220-0C4A-0207-988EE2AEF3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5D4B1A-BF7B-6EA8-B5A7-EE074E9768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C0CE48-0F2A-E0DE-158D-CEC3AF52156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9129FF7-79A2-D460-B345-3D4CBF1DCE1B}"/>
              </a:ext>
            </a:extLst>
          </p:cNvPr>
          <p:cNvSpPr>
            <a:spLocks noGrp="1"/>
          </p:cNvSpPr>
          <p:nvPr>
            <p:ph type="sldNum" sz="quarter" idx="10"/>
          </p:nvPr>
        </p:nvSpPr>
        <p:spPr/>
        <p:txBody>
          <a:bodyPr/>
          <a:lstStyle/>
          <a:p>
            <a:fld id="{DDF0BEC1-836F-458F-9FE3-F67A0F8AEB1D}" type="slidenum">
              <a:rPr lang="zh-CN" altLang="en-US" smtClean="0"/>
              <a:t>6</a:t>
            </a:fld>
            <a:endParaRPr lang="zh-CN" altLang="en-US"/>
          </a:p>
        </p:txBody>
      </p:sp>
    </p:spTree>
    <p:extLst>
      <p:ext uri="{BB962C8B-B14F-4D97-AF65-F5344CB8AC3E}">
        <p14:creationId xmlns:p14="http://schemas.microsoft.com/office/powerpoint/2010/main" val="211217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8BFE7-7579-36DD-CA8A-7D65F3AEB5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4ACDB3-AE99-A37F-F511-24AF9D28C1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12466C-129F-60DC-BFFA-972A1594157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22528C-B405-E1CF-CA6D-CCB744BBA4B8}"/>
              </a:ext>
            </a:extLst>
          </p:cNvPr>
          <p:cNvSpPr>
            <a:spLocks noGrp="1"/>
          </p:cNvSpPr>
          <p:nvPr>
            <p:ph type="sldNum" sz="quarter" idx="10"/>
          </p:nvPr>
        </p:nvSpPr>
        <p:spPr/>
        <p:txBody>
          <a:bodyPr/>
          <a:lstStyle/>
          <a:p>
            <a:fld id="{DDF0BEC1-836F-458F-9FE3-F67A0F8AEB1D}" type="slidenum">
              <a:rPr lang="zh-CN" altLang="en-US" smtClean="0"/>
              <a:t>7</a:t>
            </a:fld>
            <a:endParaRPr lang="zh-CN" altLang="en-US"/>
          </a:p>
        </p:txBody>
      </p:sp>
    </p:spTree>
    <p:extLst>
      <p:ext uri="{BB962C8B-B14F-4D97-AF65-F5344CB8AC3E}">
        <p14:creationId xmlns:p14="http://schemas.microsoft.com/office/powerpoint/2010/main" val="307837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CCA6B-8CB0-9921-C651-8B7815E108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BB6DD6-03E7-B9B7-DA59-3DDC3AB52F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6ED49F-1D0D-2731-0CAE-7FDA1EF876E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ECDC4D-A1AE-AA1B-2598-90A6E1F595EE}"/>
              </a:ext>
            </a:extLst>
          </p:cNvPr>
          <p:cNvSpPr>
            <a:spLocks noGrp="1"/>
          </p:cNvSpPr>
          <p:nvPr>
            <p:ph type="sldNum" sz="quarter" idx="10"/>
          </p:nvPr>
        </p:nvSpPr>
        <p:spPr/>
        <p:txBody>
          <a:bodyPr/>
          <a:lstStyle/>
          <a:p>
            <a:fld id="{DDF0BEC1-836F-458F-9FE3-F67A0F8AEB1D}" type="slidenum">
              <a:rPr lang="zh-CN" altLang="en-US" smtClean="0"/>
              <a:t>8</a:t>
            </a:fld>
            <a:endParaRPr lang="zh-CN" altLang="en-US"/>
          </a:p>
        </p:txBody>
      </p:sp>
    </p:spTree>
    <p:extLst>
      <p:ext uri="{BB962C8B-B14F-4D97-AF65-F5344CB8AC3E}">
        <p14:creationId xmlns:p14="http://schemas.microsoft.com/office/powerpoint/2010/main" val="391763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F0BEC1-836F-458F-9FE3-F67A0F8AEB1D}" type="slidenum">
              <a:rPr lang="zh-CN" altLang="en-US" smtClean="0"/>
              <a:t>9</a:t>
            </a:fld>
            <a:endParaRPr lang="zh-CN" altLang="en-US"/>
          </a:p>
        </p:txBody>
      </p:sp>
    </p:spTree>
    <p:extLst>
      <p:ext uri="{BB962C8B-B14F-4D97-AF65-F5344CB8AC3E}">
        <p14:creationId xmlns:p14="http://schemas.microsoft.com/office/powerpoint/2010/main" val="234413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3552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97725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5894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9570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28203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41134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29526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16471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08222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133916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ECB8D0-FE85-4F19-8693-D3362F52F9F6}"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88103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CB8D0-FE85-4F19-8693-D3362F52F9F6}" type="datetimeFigureOut">
              <a:rPr lang="zh-CN" altLang="en-US" smtClean="0"/>
              <a:t>2024/10/27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31DAE-8CB1-4CCF-9623-12A68C7E76E2}" type="slidenum">
              <a:rPr lang="zh-CN" altLang="en-US" smtClean="0"/>
              <a:t>‹#›</a:t>
            </a:fld>
            <a:endParaRPr lang="zh-CN" altLang="en-US"/>
          </a:p>
        </p:txBody>
      </p:sp>
    </p:spTree>
    <p:extLst>
      <p:ext uri="{BB962C8B-B14F-4D97-AF65-F5344CB8AC3E}">
        <p14:creationId xmlns:p14="http://schemas.microsoft.com/office/powerpoint/2010/main" val="433692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biophysic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https://animaldiversity.org/collections/contributors/Grzimek_inverts/Cephalopoda/Loligo_pealeii/medium.jpg"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https://animaldiversity.org/collections/contributors/Grzimek_inverts/Cephalopoda/Loligo_pealeii/medium.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hyperlink" Target="https://archives.mblwhoilibrary.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s://mblwhoi.primo.exlibrisgroup.com/discovery/fulldisplay?docid=alma99850745706106&amp;context=L&amp;vid=01MBLWHOI_INST:01MBLWHOI&amp;lang=en&amp;adaptor=Local%20Search%20Engine&amp;tab=Everything&amp;query=any%2Ccontains%2CKenneth%20Cole&amp;facet=data_source%2Cinclude%2CArchives&amp;mode=Basic&amp;offset=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F7F9"/>
        </a:solidFill>
        <a:effectLst/>
      </p:bgPr>
    </p:bg>
    <p:spTree>
      <p:nvGrpSpPr>
        <p:cNvPr id="1" name=""/>
        <p:cNvGrpSpPr/>
        <p:nvPr/>
      </p:nvGrpSpPr>
      <p:grpSpPr>
        <a:xfrm>
          <a:off x="0" y="0"/>
          <a:ext cx="0" cy="0"/>
          <a:chOff x="0" y="0"/>
          <a:chExt cx="0" cy="0"/>
        </a:xfrm>
      </p:grpSpPr>
      <p:pic>
        <p:nvPicPr>
          <p:cNvPr id="8" name="图片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PicPr>
            <a:picLocks noChangeAspect="1"/>
          </p:cNvPicPr>
          <p:nvPr/>
        </p:nvPicPr>
        <p:blipFill rotWithShape="1">
          <a:blip r:embed="rId3"/>
          <a:srcRect l="15478" t="20941" r="14381" b="30502"/>
          <a:stretch/>
        </p:blipFill>
        <p:spPr>
          <a:xfrm>
            <a:off x="1659467" y="296477"/>
            <a:ext cx="9815594" cy="6839024"/>
          </a:xfrm>
          <a:prstGeom prst="rect">
            <a:avLst/>
          </a:prstGeom>
        </p:spPr>
      </p:pic>
      <p:sp>
        <p:nvSpPr>
          <p:cNvPr id="6" name="文本框 5"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2494844" y="2955805"/>
            <a:ext cx="8037689" cy="1200329"/>
          </a:xfrm>
          <a:prstGeom prst="rect">
            <a:avLst/>
          </a:prstGeom>
          <a:noFill/>
        </p:spPr>
        <p:txBody>
          <a:bodyPr wrap="square" rtlCol="0">
            <a:spAutoFit/>
          </a:bodyPr>
          <a:lstStyle/>
          <a:p>
            <a:pPr algn="dist"/>
            <a:r>
              <a:rPr lang="en-US" altLang="zh-CN" sz="7200" b="1" dirty="0">
                <a:latin typeface="Century Gothic" panose="020B0502020202020204" pitchFamily="34" charset="0"/>
              </a:rPr>
              <a:t>Submarine Pulse</a:t>
            </a:r>
            <a:endParaRPr lang="zh-CN" altLang="en-US" sz="7200" b="1" dirty="0">
              <a:latin typeface="Century Gothic" panose="020B0502020202020204" pitchFamily="34" charset="0"/>
            </a:endParaRPr>
          </a:p>
        </p:txBody>
      </p:sp>
      <p:cxnSp>
        <p:nvCxnSpPr>
          <p:cNvPr id="10" name="直接连接符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CxnSpPr/>
          <p:nvPr/>
        </p:nvCxnSpPr>
        <p:spPr>
          <a:xfrm>
            <a:off x="2766383" y="4305467"/>
            <a:ext cx="1443809"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11" name="文本框 1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2619597" y="4481442"/>
            <a:ext cx="6558693" cy="1569660"/>
          </a:xfrm>
          <a:prstGeom prst="rect">
            <a:avLst/>
          </a:prstGeom>
          <a:noFill/>
        </p:spPr>
        <p:txBody>
          <a:bodyPr wrap="square" rtlCol="0">
            <a:spAutoFit/>
          </a:bodyPr>
          <a:lstStyle/>
          <a:p>
            <a:pPr>
              <a:lnSpc>
                <a:spcPct val="150000"/>
              </a:lnSpc>
            </a:pPr>
            <a:r>
              <a:rPr lang="en-US" altLang="zh-CN" sz="2400" b="1" i="0" dirty="0">
                <a:effectLst/>
                <a:latin typeface="Times New Roman" panose="02020603050405020304" pitchFamily="18" charset="0"/>
                <a:cs typeface="Times New Roman" panose="02020603050405020304" pitchFamily="18" charset="0"/>
              </a:rPr>
              <a:t>Squids,</a:t>
            </a:r>
            <a:r>
              <a:rPr lang="zh-CN" altLang="en-US" sz="2400" b="1" i="0" dirty="0">
                <a:effectLst/>
                <a:latin typeface="Times New Roman" panose="02020603050405020304" pitchFamily="18" charset="0"/>
                <a:cs typeface="Times New Roman" panose="02020603050405020304" pitchFamily="18" charset="0"/>
              </a:rPr>
              <a:t> </a:t>
            </a:r>
            <a:r>
              <a:rPr lang="en-US" altLang="zh-CN" sz="2400" b="1" i="0" dirty="0">
                <a:effectLst/>
                <a:latin typeface="Times New Roman" panose="02020603050405020304" pitchFamily="18" charset="0"/>
                <a:cs typeface="Times New Roman" panose="02020603050405020304" pitchFamily="18" charset="0"/>
              </a:rPr>
              <a:t>Cross-Atlantic</a:t>
            </a:r>
            <a:r>
              <a:rPr lang="zh-CN" altLang="en-US" sz="2400" b="1" i="0" dirty="0">
                <a:effectLst/>
                <a:latin typeface="Times New Roman" panose="02020603050405020304" pitchFamily="18" charset="0"/>
                <a:cs typeface="Times New Roman" panose="02020603050405020304" pitchFamily="18" charset="0"/>
              </a:rPr>
              <a:t> </a:t>
            </a:r>
            <a:r>
              <a:rPr lang="en-US" altLang="zh-CN" sz="2400" b="1" i="0" dirty="0">
                <a:effectLst/>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cademic</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Network</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and</a:t>
            </a:r>
            <a:r>
              <a:rPr lang="zh-CN" altLang="en-US" sz="2400" b="1" dirty="0">
                <a:latin typeface="Times New Roman" panose="02020603050405020304" pitchFamily="18" charset="0"/>
                <a:cs typeface="Times New Roman" panose="02020603050405020304" pitchFamily="18" charset="0"/>
              </a:rPr>
              <a:t> </a:t>
            </a:r>
            <a:r>
              <a:rPr lang="en-US" altLang="zh-CN" sz="2400" b="1" dirty="0">
                <a:effectLst/>
                <a:latin typeface="Times New Roman" panose="02020603050405020304" pitchFamily="18" charset="0"/>
                <a:ea typeface="DengXian" panose="02010600030101010101" pitchFamily="2" charset="-122"/>
                <a:cs typeface="Times New Roman" panose="02020603050405020304" pitchFamily="18" charset="0"/>
              </a:rPr>
              <a:t>the Marine Biological Laboratory (1937-39)</a:t>
            </a:r>
            <a:r>
              <a:rPr lang="zh-CN" altLang="zh-CN" sz="2400" b="1" dirty="0">
                <a:effectLst/>
                <a:latin typeface="Times New Roman" panose="02020603050405020304" pitchFamily="18" charset="0"/>
                <a:cs typeface="Times New Roman" panose="02020603050405020304" pitchFamily="18" charset="0"/>
              </a:rPr>
              <a:t> </a:t>
            </a:r>
            <a:endParaRPr lang="en-US" altLang="zh-CN" sz="2400" b="1" i="0" dirty="0">
              <a:effectLst/>
              <a:latin typeface="Times New Roman" panose="02020603050405020304" pitchFamily="18" charset="0"/>
              <a:cs typeface="Times New Roman" panose="02020603050405020304" pitchFamily="18" charset="0"/>
            </a:endParaRPr>
          </a:p>
          <a:p>
            <a:pPr algn="l"/>
            <a:endParaRPr lang="en-US" altLang="zh-CN" sz="2400" b="0" i="0" dirty="0">
              <a:effectLst/>
              <a:latin typeface="OpenSans"/>
            </a:endParaRPr>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32461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572C5-738A-4CD9-F3FD-3E822FA0C812}"/>
            </a:ext>
          </a:extLst>
        </p:cNvPr>
        <p:cNvGrpSpPr/>
        <p:nvPr/>
      </p:nvGrpSpPr>
      <p:grpSpPr>
        <a:xfrm>
          <a:off x="0" y="0"/>
          <a:ext cx="0" cy="0"/>
          <a:chOff x="0" y="0"/>
          <a:chExt cx="0" cy="0"/>
        </a:xfrm>
      </p:grpSpPr>
      <p:sp>
        <p:nvSpPr>
          <p:cNvPr id="12" name="文本框 1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45B6E395-8E68-5E5C-B67F-C5B5B36F6018}"/>
              </a:ext>
            </a:extLst>
          </p:cNvPr>
          <p:cNvSpPr txBox="1"/>
          <p:nvPr/>
        </p:nvSpPr>
        <p:spPr>
          <a:xfrm>
            <a:off x="938319" y="1845230"/>
            <a:ext cx="9725871" cy="3693319"/>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rgbClr val="115253"/>
                </a:solidFill>
                <a:effectLst/>
                <a:latin typeface="LatoLight"/>
              </a:rPr>
              <a:t>Biophysical Association. 2016. Kenneth S. Cole Award. </a:t>
            </a:r>
            <a:r>
              <a:rPr lang="en-US" altLang="zh-CN" b="0" i="0" dirty="0">
                <a:solidFill>
                  <a:srgbClr val="0072B9"/>
                </a:solidFill>
                <a:effectLst/>
                <a:latin typeface="LatoLight"/>
                <a:hlinkClick r:id="rId3"/>
              </a:rPr>
              <a:t>http://www.biophysics.org</a:t>
            </a:r>
            <a:r>
              <a:rPr lang="en-US" altLang="zh-CN" b="0" i="0" dirty="0">
                <a:solidFill>
                  <a:srgbClr val="115253"/>
                </a:solidFill>
                <a:effectLst/>
                <a:latin typeface="LatoLight"/>
              </a:rPr>
              <a:t>.</a:t>
            </a:r>
          </a:p>
          <a:p>
            <a:pPr algn="l">
              <a:buFont typeface="Arial" panose="020B0604020202020204" pitchFamily="34" charset="0"/>
              <a:buChar char="•"/>
            </a:pPr>
            <a:r>
              <a:rPr lang="en-US" altLang="zh-CN" b="0" i="0" dirty="0">
                <a:solidFill>
                  <a:srgbClr val="115253"/>
                </a:solidFill>
                <a:effectLst/>
                <a:latin typeface="LatoLight"/>
              </a:rPr>
              <a:t>Boycott, Brian. 1998. "John Zachary Young. 18 March 1907-4 July 1997." Biographical Memoirs of Fellows of the Royal Society, November: 486-509.</a:t>
            </a:r>
          </a:p>
          <a:p>
            <a:pPr algn="l">
              <a:buFont typeface="Arial" panose="020B0604020202020204" pitchFamily="34" charset="0"/>
              <a:buChar char="•"/>
            </a:pPr>
            <a:r>
              <a:rPr lang="en-US" altLang="zh-CN" b="0" i="0" dirty="0">
                <a:solidFill>
                  <a:srgbClr val="115253"/>
                </a:solidFill>
                <a:effectLst/>
                <a:latin typeface="LatoLight"/>
              </a:rPr>
              <a:t>Cole, Kenneth. 1949. "Dynamic electrical characteristics of the squid axon membrane." Archives des Sciences </a:t>
            </a:r>
            <a:r>
              <a:rPr lang="en-US" altLang="zh-CN" b="0" i="0" dirty="0" err="1">
                <a:solidFill>
                  <a:srgbClr val="115253"/>
                </a:solidFill>
                <a:effectLst/>
                <a:latin typeface="LatoLight"/>
              </a:rPr>
              <a:t>Physiologiques</a:t>
            </a:r>
            <a:r>
              <a:rPr lang="en-US" altLang="zh-CN" b="0" i="0" dirty="0">
                <a:solidFill>
                  <a:srgbClr val="115253"/>
                </a:solidFill>
                <a:effectLst/>
                <a:latin typeface="LatoLight"/>
              </a:rPr>
              <a:t> 3: 253-258.</a:t>
            </a:r>
          </a:p>
          <a:p>
            <a:pPr algn="l">
              <a:buFont typeface="Arial" panose="020B0604020202020204" pitchFamily="34" charset="0"/>
              <a:buChar char="•"/>
            </a:pPr>
            <a:r>
              <a:rPr lang="en-US" altLang="zh-CN" b="0" i="0" dirty="0">
                <a:solidFill>
                  <a:srgbClr val="115253"/>
                </a:solidFill>
                <a:effectLst/>
                <a:latin typeface="LatoLight"/>
              </a:rPr>
              <a:t>Cole, Kenneth. 1965. "</a:t>
            </a:r>
            <a:r>
              <a:rPr lang="en-US" altLang="zh-CN" b="0" i="0" dirty="0" err="1">
                <a:solidFill>
                  <a:srgbClr val="115253"/>
                </a:solidFill>
                <a:effectLst/>
                <a:latin typeface="LatoLight"/>
              </a:rPr>
              <a:t>Electrodiffusion</a:t>
            </a:r>
            <a:r>
              <a:rPr lang="en-US" altLang="zh-CN" b="0" i="0" dirty="0">
                <a:solidFill>
                  <a:srgbClr val="115253"/>
                </a:solidFill>
                <a:effectLst/>
                <a:latin typeface="LatoLight"/>
              </a:rPr>
              <a:t> models for the membrane of squid giant axon." Physiological review 45: 340-379.</a:t>
            </a:r>
          </a:p>
          <a:p>
            <a:pPr algn="l">
              <a:buFont typeface="Arial" panose="020B0604020202020204" pitchFamily="34" charset="0"/>
              <a:buChar char="•"/>
            </a:pPr>
            <a:r>
              <a:rPr lang="en-US" altLang="zh-CN" b="0" i="0" dirty="0">
                <a:solidFill>
                  <a:srgbClr val="115253"/>
                </a:solidFill>
                <a:effectLst/>
                <a:latin typeface="LatoLight"/>
              </a:rPr>
              <a:t>Cole, Kenneth. 1941. "Rectification and inductance in the squid giant axon." Journal of General Physiology 25: 29-51.</a:t>
            </a:r>
          </a:p>
          <a:p>
            <a:pPr algn="l">
              <a:buFont typeface="Arial" panose="020B0604020202020204" pitchFamily="34" charset="0"/>
              <a:buChar char="•"/>
            </a:pPr>
            <a:r>
              <a:rPr lang="en-US" altLang="zh-CN" b="0" i="0" dirty="0">
                <a:solidFill>
                  <a:srgbClr val="115253"/>
                </a:solidFill>
                <a:effectLst/>
                <a:latin typeface="LatoLight"/>
              </a:rPr>
              <a:t>Cole, Kenneth, and H.J. Curtis. 1938. "Electric impedance of th4e squid giant axon during activity." Journal of General Physiology 22: 649-670.</a:t>
            </a:r>
          </a:p>
          <a:p>
            <a:pPr algn="l">
              <a:buFont typeface="Arial" panose="020B0604020202020204" pitchFamily="34" charset="0"/>
              <a:buChar char="•"/>
            </a:pPr>
            <a:r>
              <a:rPr lang="en-US" altLang="zh-CN" b="0" i="0" dirty="0">
                <a:solidFill>
                  <a:srgbClr val="115253"/>
                </a:solidFill>
                <a:effectLst/>
                <a:latin typeface="LatoLight"/>
              </a:rPr>
              <a:t>Gilbert, Daniel, William Adelman, and John Arnold. 1990. Squid as Experimental Animals. New York , NY: Plenum Press.</a:t>
            </a:r>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FF9223EE-7D28-9E9A-9DB5-484D8444CD04}"/>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73335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72FDF-B944-A996-B546-473030C6304B}"/>
            </a:ext>
          </a:extLst>
        </p:cNvPr>
        <p:cNvGrpSpPr/>
        <p:nvPr/>
      </p:nvGrpSpPr>
      <p:grpSpPr>
        <a:xfrm>
          <a:off x="0" y="0"/>
          <a:ext cx="0" cy="0"/>
          <a:chOff x="0" y="0"/>
          <a:chExt cx="0" cy="0"/>
        </a:xfrm>
      </p:grpSpPr>
      <p:sp>
        <p:nvSpPr>
          <p:cNvPr id="12" name="文本框 1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EE9D0293-E232-D939-BF1A-B48B6696BC09}"/>
              </a:ext>
            </a:extLst>
          </p:cNvPr>
          <p:cNvSpPr txBox="1"/>
          <p:nvPr/>
        </p:nvSpPr>
        <p:spPr>
          <a:xfrm>
            <a:off x="764506" y="2390585"/>
            <a:ext cx="9349741" cy="2308324"/>
          </a:xfrm>
          <a:prstGeom prst="rect">
            <a:avLst/>
          </a:prstGeom>
          <a:noFill/>
        </p:spPr>
        <p:txBody>
          <a:bodyPr wrap="square" rtlCol="0">
            <a:spAutoFit/>
          </a:bodyPr>
          <a:lstStyle/>
          <a:p>
            <a:pPr algn="l">
              <a:buFont typeface="Arial" panose="020B0604020202020204" pitchFamily="34" charset="0"/>
              <a:buChar char="•"/>
            </a:pPr>
            <a:r>
              <a:rPr lang="en-US" altLang="zh-CN" b="0" i="0" dirty="0" err="1">
                <a:solidFill>
                  <a:srgbClr val="115253"/>
                </a:solidFill>
                <a:effectLst/>
                <a:latin typeface="LatoLight"/>
              </a:rPr>
              <a:t>Hodgekin</a:t>
            </a:r>
            <a:r>
              <a:rPr lang="en-US" altLang="zh-CN" b="0" i="0" dirty="0">
                <a:solidFill>
                  <a:srgbClr val="115253"/>
                </a:solidFill>
                <a:effectLst/>
                <a:latin typeface="LatoLight"/>
              </a:rPr>
              <a:t>, Alan, and B. Katz. 1949. "The effect of sodium ions on the electrical activity of the giant axon of the squid." </a:t>
            </a:r>
            <a:r>
              <a:rPr lang="en-US" altLang="zh-CN" b="0" i="0" dirty="0" err="1">
                <a:solidFill>
                  <a:srgbClr val="115253"/>
                </a:solidFill>
                <a:effectLst/>
                <a:latin typeface="LatoLight"/>
              </a:rPr>
              <a:t>Jouranl</a:t>
            </a:r>
            <a:r>
              <a:rPr lang="en-US" altLang="zh-CN" b="0" i="0" dirty="0">
                <a:solidFill>
                  <a:srgbClr val="115253"/>
                </a:solidFill>
                <a:effectLst/>
                <a:latin typeface="LatoLight"/>
              </a:rPr>
              <a:t> of physiology 108: 37-77.</a:t>
            </a:r>
          </a:p>
          <a:p>
            <a:pPr algn="l">
              <a:buFont typeface="Arial" panose="020B0604020202020204" pitchFamily="34" charset="0"/>
              <a:buChar char="•"/>
            </a:pPr>
            <a:r>
              <a:rPr lang="en-US" altLang="zh-CN" b="0" i="0" dirty="0">
                <a:solidFill>
                  <a:srgbClr val="115253"/>
                </a:solidFill>
                <a:effectLst/>
                <a:latin typeface="LatoLight"/>
              </a:rPr>
              <a:t>Hodgkin, Alan Lloyd. 1963. "The </a:t>
            </a:r>
            <a:r>
              <a:rPr lang="en-US" altLang="zh-CN" b="0" i="0" dirty="0" err="1">
                <a:solidFill>
                  <a:srgbClr val="115253"/>
                </a:solidFill>
                <a:effectLst/>
                <a:latin typeface="LatoLight"/>
              </a:rPr>
              <a:t>inoic</a:t>
            </a:r>
            <a:r>
              <a:rPr lang="en-US" altLang="zh-CN" b="0" i="0" dirty="0">
                <a:solidFill>
                  <a:srgbClr val="115253"/>
                </a:solidFill>
                <a:effectLst/>
                <a:latin typeface="LatoLight"/>
              </a:rPr>
              <a:t> basis of nervous conduction." Nobel Lecture.</a:t>
            </a:r>
          </a:p>
          <a:p>
            <a:pPr algn="l">
              <a:buFont typeface="Arial" panose="020B0604020202020204" pitchFamily="34" charset="0"/>
              <a:buChar char="•"/>
            </a:pPr>
            <a:r>
              <a:rPr lang="en-US" altLang="zh-CN" b="0" i="0" dirty="0">
                <a:solidFill>
                  <a:srgbClr val="115253"/>
                </a:solidFill>
                <a:effectLst/>
                <a:latin typeface="LatoLight"/>
              </a:rPr>
              <a:t>Hodgkin, Alan. 1963. "The ionic basis of nervous conduction." Nobel Lecture, December 11.</a:t>
            </a:r>
          </a:p>
          <a:p>
            <a:pPr algn="l">
              <a:buFont typeface="Arial" panose="020B0604020202020204" pitchFamily="34" charset="0"/>
              <a:buChar char="•"/>
            </a:pPr>
            <a:r>
              <a:rPr lang="en-US" altLang="zh-CN" b="0" i="0" dirty="0">
                <a:solidFill>
                  <a:srgbClr val="115253"/>
                </a:solidFill>
                <a:effectLst/>
                <a:latin typeface="LatoLight"/>
              </a:rPr>
              <a:t>Hodgkin, Alan, and Andrew Huxley. 1939. "Action </a:t>
            </a:r>
            <a:r>
              <a:rPr lang="en-US" altLang="zh-CN" b="0" i="0" dirty="0" err="1">
                <a:solidFill>
                  <a:srgbClr val="115253"/>
                </a:solidFill>
                <a:effectLst/>
                <a:latin typeface="LatoLight"/>
              </a:rPr>
              <a:t>potentionals</a:t>
            </a:r>
            <a:r>
              <a:rPr lang="en-US" altLang="zh-CN" b="0" i="0" dirty="0">
                <a:solidFill>
                  <a:srgbClr val="115253"/>
                </a:solidFill>
                <a:effectLst/>
                <a:latin typeface="LatoLight"/>
              </a:rPr>
              <a:t> recorded from </a:t>
            </a:r>
            <a:r>
              <a:rPr lang="en-US" altLang="zh-CN" b="0" i="0" dirty="0" err="1">
                <a:solidFill>
                  <a:srgbClr val="115253"/>
                </a:solidFill>
                <a:effectLst/>
                <a:latin typeface="LatoLight"/>
              </a:rPr>
              <a:t>insdide</a:t>
            </a:r>
            <a:r>
              <a:rPr lang="en-US" altLang="zh-CN" b="0" i="0" dirty="0">
                <a:solidFill>
                  <a:srgbClr val="115253"/>
                </a:solidFill>
                <a:effectLst/>
                <a:latin typeface="LatoLight"/>
              </a:rPr>
              <a:t> of a nerve </a:t>
            </a:r>
            <a:r>
              <a:rPr lang="en-US" altLang="zh-CN" b="0" i="0" dirty="0" err="1">
                <a:solidFill>
                  <a:srgbClr val="115253"/>
                </a:solidFill>
                <a:effectLst/>
                <a:latin typeface="LatoLight"/>
              </a:rPr>
              <a:t>fibre</a:t>
            </a:r>
            <a:r>
              <a:rPr lang="en-US" altLang="zh-CN" b="0" i="0" dirty="0">
                <a:solidFill>
                  <a:srgbClr val="115253"/>
                </a:solidFill>
                <a:effectLst/>
                <a:latin typeface="LatoLight"/>
              </a:rPr>
              <a:t>." Nature 144: 710-711.</a:t>
            </a:r>
          </a:p>
          <a:p>
            <a:pPr algn="l">
              <a:buFont typeface="Arial" panose="020B0604020202020204" pitchFamily="34" charset="0"/>
              <a:buChar char="•"/>
            </a:pPr>
            <a:r>
              <a:rPr lang="en-US" altLang="zh-CN" b="0" i="0" dirty="0">
                <a:solidFill>
                  <a:srgbClr val="115253"/>
                </a:solidFill>
                <a:effectLst/>
                <a:latin typeface="LatoLight"/>
              </a:rPr>
              <a:t>Hodgkin, Alan, and Andrew Huxley. 1947. "Potassium leakage from an active nerve fiber." Journal of Physiology 106: 341-367.</a:t>
            </a:r>
            <a:endParaRPr lang="zh-CN" altLang="en-US" sz="1400" dirty="0"/>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F64EFF16-A44D-2443-A27A-DAEDA381CB5F}"/>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25741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B4076-B28C-7C77-C51B-755A852FD32B}"/>
            </a:ext>
          </a:extLst>
        </p:cNvPr>
        <p:cNvGrpSpPr/>
        <p:nvPr/>
      </p:nvGrpSpPr>
      <p:grpSpPr>
        <a:xfrm>
          <a:off x="0" y="0"/>
          <a:ext cx="0" cy="0"/>
          <a:chOff x="0" y="0"/>
          <a:chExt cx="0" cy="0"/>
        </a:xfrm>
      </p:grpSpPr>
      <p:sp>
        <p:nvSpPr>
          <p:cNvPr id="12" name="文本框 1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AEE0AC82-4817-DDAE-D776-018B218DEFC8}"/>
              </a:ext>
            </a:extLst>
          </p:cNvPr>
          <p:cNvSpPr txBox="1"/>
          <p:nvPr/>
        </p:nvSpPr>
        <p:spPr>
          <a:xfrm>
            <a:off x="662939" y="1519327"/>
            <a:ext cx="10104121" cy="4401205"/>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rgbClr val="115253"/>
                </a:solidFill>
                <a:effectLst/>
                <a:latin typeface="LatoLight"/>
              </a:rPr>
              <a:t>Huxley, Andrew F. 1963. "The quantitative </a:t>
            </a:r>
            <a:r>
              <a:rPr lang="en-US" altLang="zh-CN" b="0" i="0" dirty="0" err="1">
                <a:solidFill>
                  <a:srgbClr val="115253"/>
                </a:solidFill>
                <a:effectLst/>
                <a:latin typeface="LatoLight"/>
              </a:rPr>
              <a:t>analyisis</a:t>
            </a:r>
            <a:r>
              <a:rPr lang="en-US" altLang="zh-CN" b="0" i="0" dirty="0">
                <a:solidFill>
                  <a:srgbClr val="115253"/>
                </a:solidFill>
                <a:effectLst/>
                <a:latin typeface="LatoLight"/>
              </a:rPr>
              <a:t> of excitation and conduction in nerve." Nobel Lecture.</a:t>
            </a:r>
          </a:p>
          <a:p>
            <a:pPr algn="l">
              <a:buFont typeface="Arial" panose="020B0604020202020204" pitchFamily="34" charset="0"/>
              <a:buChar char="•"/>
            </a:pPr>
            <a:r>
              <a:rPr lang="en-US" altLang="zh-CN" b="0" i="0" dirty="0">
                <a:solidFill>
                  <a:srgbClr val="115253"/>
                </a:solidFill>
                <a:effectLst/>
                <a:latin typeface="LatoLight"/>
              </a:rPr>
              <a:t>Huxley, Andrew. 2002. "From overshoot to voltage clamp." TRENDS in Neuroscience 25 (11): 553-558.</a:t>
            </a:r>
          </a:p>
          <a:p>
            <a:pPr algn="l">
              <a:buFont typeface="Arial" panose="020B0604020202020204" pitchFamily="34" charset="0"/>
              <a:buChar char="•"/>
            </a:pPr>
            <a:r>
              <a:rPr lang="en-US" altLang="zh-CN" b="0" i="0" dirty="0">
                <a:solidFill>
                  <a:srgbClr val="115253"/>
                </a:solidFill>
                <a:effectLst/>
                <a:latin typeface="LatoLight"/>
              </a:rPr>
              <a:t>—. 1996. "Kenneth Stewart Cole: July 10, 1900–April 18, 1984." National Academy of Sciences Biographical Memoir.</a:t>
            </a:r>
          </a:p>
          <a:p>
            <a:pPr algn="l">
              <a:buFont typeface="Arial" panose="020B0604020202020204" pitchFamily="34" charset="0"/>
              <a:buChar char="•"/>
            </a:pPr>
            <a:r>
              <a:rPr lang="en-US" altLang="zh-CN" b="0" i="0" dirty="0">
                <a:solidFill>
                  <a:srgbClr val="115253"/>
                </a:solidFill>
                <a:effectLst/>
                <a:latin typeface="LatoLight"/>
              </a:rPr>
              <a:t>—. 1963. "The quantitative analysis of excitation and conduction in nerve." Nobel Lecture, December 11.</a:t>
            </a:r>
          </a:p>
          <a:p>
            <a:pPr algn="l">
              <a:buFont typeface="Arial" panose="020B0604020202020204" pitchFamily="34" charset="0"/>
              <a:buChar char="•"/>
            </a:pPr>
            <a:r>
              <a:rPr lang="en-US" altLang="zh-CN" b="0" i="0" dirty="0">
                <a:solidFill>
                  <a:srgbClr val="115253"/>
                </a:solidFill>
                <a:effectLst/>
                <a:latin typeface="LatoLight"/>
              </a:rPr>
              <a:t>Keynes, Richard. 1999. "John Zachary Young (18 March 1907-4 July 1997)." Proceedings of the American Philosophical Society, December: 728-732.</a:t>
            </a:r>
          </a:p>
          <a:p>
            <a:pPr algn="l">
              <a:buFont typeface="Arial" panose="020B0604020202020204" pitchFamily="34" charset="0"/>
              <a:buChar char="•"/>
            </a:pPr>
            <a:r>
              <a:rPr lang="en-US" altLang="zh-CN" b="0" i="0" dirty="0" err="1">
                <a:solidFill>
                  <a:srgbClr val="115253"/>
                </a:solidFill>
                <a:effectLst/>
                <a:latin typeface="LatoLight"/>
              </a:rPr>
              <a:t>Nobelprize.org</a:t>
            </a:r>
            <a:r>
              <a:rPr lang="en-US" altLang="zh-CN" b="0" i="0" dirty="0">
                <a:solidFill>
                  <a:srgbClr val="115253"/>
                </a:solidFill>
                <a:effectLst/>
                <a:latin typeface="LatoLight"/>
              </a:rPr>
              <a:t>. 2016. "The Nobel Prize in Physiology or Medicine 1963." Nobel Media.</a:t>
            </a:r>
          </a:p>
          <a:p>
            <a:pPr algn="l">
              <a:buFont typeface="Arial" panose="020B0604020202020204" pitchFamily="34" charset="0"/>
              <a:buChar char="•"/>
            </a:pPr>
            <a:r>
              <a:rPr lang="en-US" altLang="zh-CN" b="0" i="0" dirty="0" err="1">
                <a:solidFill>
                  <a:srgbClr val="115253"/>
                </a:solidFill>
                <a:effectLst/>
                <a:latin typeface="LatoLight"/>
              </a:rPr>
              <a:t>Piccolino</a:t>
            </a:r>
            <a:r>
              <a:rPr lang="en-US" altLang="zh-CN" b="0" i="0" dirty="0">
                <a:solidFill>
                  <a:srgbClr val="115253"/>
                </a:solidFill>
                <a:effectLst/>
                <a:latin typeface="LatoLight"/>
              </a:rPr>
              <a:t>, Marco. 2002. "Fifty years of the </a:t>
            </a:r>
            <a:r>
              <a:rPr lang="en-US" altLang="zh-CN" b="0" i="0" dirty="0" err="1">
                <a:solidFill>
                  <a:srgbClr val="115253"/>
                </a:solidFill>
                <a:effectLst/>
                <a:latin typeface="LatoLight"/>
              </a:rPr>
              <a:t>Hodgekin</a:t>
            </a:r>
            <a:r>
              <a:rPr lang="en-US" altLang="zh-CN" b="0" i="0" dirty="0">
                <a:solidFill>
                  <a:srgbClr val="115253"/>
                </a:solidFill>
                <a:effectLst/>
                <a:latin typeface="LatoLight"/>
              </a:rPr>
              <a:t>-Huxley era." TRENDS in Neuroscience 25 (11).</a:t>
            </a:r>
          </a:p>
          <a:p>
            <a:pPr algn="l">
              <a:buFont typeface="Arial" panose="020B0604020202020204" pitchFamily="34" charset="0"/>
              <a:buChar char="•"/>
            </a:pPr>
            <a:r>
              <a:rPr lang="en-US" altLang="zh-CN" b="0" i="0" dirty="0" err="1">
                <a:solidFill>
                  <a:srgbClr val="115253"/>
                </a:solidFill>
                <a:effectLst/>
                <a:latin typeface="LatoLight"/>
              </a:rPr>
              <a:t>Schwiening</a:t>
            </a:r>
            <a:r>
              <a:rPr lang="en-US" altLang="zh-CN" b="0" i="0" dirty="0">
                <a:solidFill>
                  <a:srgbClr val="115253"/>
                </a:solidFill>
                <a:effectLst/>
                <a:latin typeface="LatoLight"/>
              </a:rPr>
              <a:t>, Christof J. 2012. "A brief historical perspective: Hodgkin and Huxley." Journal of Physiology 2571-2575.</a:t>
            </a:r>
          </a:p>
          <a:p>
            <a:endParaRPr lang="en-US" altLang="zh-CN" sz="1400" b="1" i="0" dirty="0">
              <a:solidFill>
                <a:srgbClr val="44707B"/>
              </a:solidFill>
              <a:effectLst/>
              <a:latin typeface="Source Sans Pro" panose="020F0502020204030204" pitchFamily="34" charset="0"/>
            </a:endParaRPr>
          </a:p>
          <a:p>
            <a:endParaRPr lang="zh-CN" altLang="en-US" sz="1400" dirty="0"/>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D1C02D45-1739-AAA0-0F87-47BA78FB82C4}"/>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3" name="图片 2">
            <a:extLst>
              <a:ext uri="{FF2B5EF4-FFF2-40B4-BE49-F238E27FC236}">
                <a16:creationId xmlns:a16="http://schemas.microsoft.com/office/drawing/2014/main" id="{41FAA22B-6C23-EED8-6FAB-CC5F3FCFF729}"/>
              </a:ext>
            </a:extLst>
          </p:cNvPr>
          <p:cNvPicPr>
            <a:picLocks noChangeAspect="1"/>
          </p:cNvPicPr>
          <p:nvPr/>
        </p:nvPicPr>
        <p:blipFill>
          <a:blip r:embed="rId3"/>
          <a:stretch>
            <a:fillRect/>
          </a:stretch>
        </p:blipFill>
        <p:spPr>
          <a:xfrm>
            <a:off x="662938" y="626144"/>
            <a:ext cx="10104121" cy="5605711"/>
          </a:xfrm>
          <a:prstGeom prst="rect">
            <a:avLst/>
          </a:prstGeom>
        </p:spPr>
      </p:pic>
    </p:spTree>
    <p:extLst>
      <p:ext uri="{BB962C8B-B14F-4D97-AF65-F5344CB8AC3E}">
        <p14:creationId xmlns:p14="http://schemas.microsoft.com/office/powerpoint/2010/main" val="11892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9C7305-D015-E646-58C3-FE0393FFFC4C}"/>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6037694A-4660-F18F-6F8B-05806F8B5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427DEA07-A6AD-0E64-69CE-735E86DE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B0063BFA-12EF-DF66-EE77-2A2C72D63790}"/>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3" name="图片 2">
            <a:extLst>
              <a:ext uri="{FF2B5EF4-FFF2-40B4-BE49-F238E27FC236}">
                <a16:creationId xmlns:a16="http://schemas.microsoft.com/office/drawing/2014/main" id="{E43608A1-90BC-0DF8-3A26-A4D0F4C49DAF}"/>
              </a:ext>
            </a:extLst>
          </p:cNvPr>
          <p:cNvPicPr>
            <a:picLocks noChangeAspect="1"/>
          </p:cNvPicPr>
          <p:nvPr/>
        </p:nvPicPr>
        <p:blipFill>
          <a:blip r:embed="rId3"/>
          <a:stretch>
            <a:fillRect/>
          </a:stretch>
        </p:blipFill>
        <p:spPr>
          <a:xfrm>
            <a:off x="2435431" y="725029"/>
            <a:ext cx="7772400" cy="5407941"/>
          </a:xfrm>
          <a:prstGeom prst="rect">
            <a:avLst/>
          </a:prstGeom>
        </p:spPr>
      </p:pic>
    </p:spTree>
    <p:extLst>
      <p:ext uri="{BB962C8B-B14F-4D97-AF65-F5344CB8AC3E}">
        <p14:creationId xmlns:p14="http://schemas.microsoft.com/office/powerpoint/2010/main" val="29925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284613-52A1-7539-CB97-C050C9875739}"/>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D4DD86A7-4420-C984-2AE3-E9A38AA6BA9D}"/>
              </a:ext>
            </a:extLst>
          </p:cNvPr>
          <p:cNvPicPr>
            <a:picLocks noChangeAspect="1"/>
          </p:cNvPicPr>
          <p:nvPr/>
        </p:nvPicPr>
        <p:blipFill>
          <a:blip r:embed="rId3"/>
          <a:stretch>
            <a:fillRect/>
          </a:stretch>
        </p:blipFill>
        <p:spPr>
          <a:xfrm>
            <a:off x="365762" y="353322"/>
            <a:ext cx="5426764" cy="2659113"/>
          </a:xfrm>
          <a:prstGeom prst="rect">
            <a:avLst/>
          </a:prstGeom>
        </p:spPr>
      </p:pic>
      <p:pic>
        <p:nvPicPr>
          <p:cNvPr id="6" name="图片 5">
            <a:extLst>
              <a:ext uri="{FF2B5EF4-FFF2-40B4-BE49-F238E27FC236}">
                <a16:creationId xmlns:a16="http://schemas.microsoft.com/office/drawing/2014/main" id="{D54AD651-021C-C5BD-D84F-E75A0CC059F1}"/>
              </a:ext>
            </a:extLst>
          </p:cNvPr>
          <p:cNvPicPr>
            <a:picLocks noChangeAspect="1"/>
          </p:cNvPicPr>
          <p:nvPr/>
        </p:nvPicPr>
        <p:blipFill>
          <a:blip r:embed="rId4"/>
          <a:stretch>
            <a:fillRect/>
          </a:stretch>
        </p:blipFill>
        <p:spPr>
          <a:xfrm>
            <a:off x="3384" y="3932228"/>
            <a:ext cx="6017083" cy="2136063"/>
          </a:xfrm>
          <a:prstGeom prst="rect">
            <a:avLst/>
          </a:prstGeom>
        </p:spPr>
      </p:pic>
      <p:sp>
        <p:nvSpPr>
          <p:cNvPr id="1062" name="Rectangle 105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5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B11AA0EB-D8B1-61D9-DFBB-3EBA1C7C29FA}"/>
              </a:ext>
            </a:extLst>
          </p:cNvPr>
          <p:cNvPicPr>
            <a:picLocks noChangeAspect="1"/>
          </p:cNvPicPr>
          <p:nvPr/>
        </p:nvPicPr>
        <p:blipFill>
          <a:blip r:embed="rId5"/>
          <a:stretch>
            <a:fillRect/>
          </a:stretch>
        </p:blipFill>
        <p:spPr>
          <a:xfrm>
            <a:off x="6141720" y="2729591"/>
            <a:ext cx="6073433" cy="3507405"/>
          </a:xfrm>
          <a:prstGeom prst="rect">
            <a:avLst/>
          </a:prstGeom>
        </p:spPr>
      </p:pic>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CACA9270-3FBA-ABA5-9D7F-E94D878496D8}"/>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8" name="图片 7">
            <a:extLst>
              <a:ext uri="{FF2B5EF4-FFF2-40B4-BE49-F238E27FC236}">
                <a16:creationId xmlns:a16="http://schemas.microsoft.com/office/drawing/2014/main" id="{086918BF-2FBF-B03B-D2F8-9F4EB45AE2A2}"/>
              </a:ext>
            </a:extLst>
          </p:cNvPr>
          <p:cNvPicPr>
            <a:picLocks noChangeAspect="1"/>
          </p:cNvPicPr>
          <p:nvPr/>
        </p:nvPicPr>
        <p:blipFill>
          <a:blip r:embed="rId6"/>
          <a:stretch>
            <a:fillRect/>
          </a:stretch>
        </p:blipFill>
        <p:spPr>
          <a:xfrm>
            <a:off x="6150992" y="256806"/>
            <a:ext cx="4816859" cy="1851781"/>
          </a:xfrm>
          <a:prstGeom prst="rect">
            <a:avLst/>
          </a:prstGeom>
        </p:spPr>
      </p:pic>
    </p:spTree>
    <p:extLst>
      <p:ext uri="{BB962C8B-B14F-4D97-AF65-F5344CB8AC3E}">
        <p14:creationId xmlns:p14="http://schemas.microsoft.com/office/powerpoint/2010/main" val="34403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673400-A8D8-53FE-23B0-8F0FF2ADB4D9}"/>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949F8CB0-FA99-BE0A-5CAC-17482D4F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F809DA12-0958-9985-8881-E3E7A83D3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49FC6BD2-79CF-2F3E-15A0-E5676178D290}"/>
              </a:ext>
            </a:extLst>
          </p:cNvPr>
          <p:cNvSpPr/>
          <p:nvPr/>
        </p:nvSpPr>
        <p:spPr>
          <a:xfrm>
            <a:off x="1995055" y="999525"/>
            <a:ext cx="7588332" cy="4360187"/>
          </a:xfrm>
          <a:prstGeom prst="rect">
            <a:avLst/>
          </a:prstGeom>
        </p:spPr>
        <p:txBody>
          <a:bodyPr vert="horz" lIns="91440" tIns="45720" rIns="91440" bIns="45720" rtlCol="0">
            <a:normAutofit fontScale="25000" lnSpcReduction="20000"/>
          </a:bodyPr>
          <a:lstStyle/>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import spacy</a:t>
            </a:r>
          </a:p>
          <a:p>
            <a:pPr algn="just">
              <a:lnSpc>
                <a:spcPts val="1320"/>
              </a:lnSpc>
            </a:pP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nlp</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spacy.load</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en_core_web_sm</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target_names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 {</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"Alan Hodgkin",</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"Andrew Huxley",</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"Kenneth Cole",</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"JZ Young",</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"L.W. Williams",</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"Enrico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Sereni</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def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extract_target_names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file_path</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target_names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with open(</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file_path</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'r', encoding='utf-8') as file:</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text =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file.read</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doc =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nlp</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(text)</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extracted_names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ent.text</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for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ent</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in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doc.ents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if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ent.label</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_ == "PERSON"}</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matched_names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extracted_names.intersection</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target_names</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return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matched_names</a:t>
            </a: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txt_file_path</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 '/Users/</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yixiao</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/Desktop/</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outline.txt</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lnSpc>
                <a:spcPts val="1320"/>
              </a:lnSpc>
            </a:pPr>
            <a:endPar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ts val="1320"/>
              </a:lnSpc>
            </a:pP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print("</a:t>
            </a:r>
            <a:r>
              <a:rPr lang="zh-CN" altLang="en-US" sz="4200" kern="100" dirty="0">
                <a:effectLst/>
                <a:latin typeface="Times New Roman" panose="02020603050405020304" pitchFamily="18" charset="0"/>
                <a:ea typeface="DengXian" panose="02010600030101010101" pitchFamily="2" charset="-122"/>
                <a:cs typeface="Times New Roman" panose="02020603050405020304" pitchFamily="18" charset="0"/>
              </a:rPr>
              <a:t>找到的人名</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4200" kern="100" dirty="0" err="1">
                <a:effectLst/>
                <a:latin typeface="Times New Roman" panose="02020603050405020304" pitchFamily="18" charset="0"/>
                <a:ea typeface="DengXian" panose="02010600030101010101" pitchFamily="2" charset="-122"/>
                <a:cs typeface="Times New Roman" panose="02020603050405020304" pitchFamily="18" charset="0"/>
              </a:rPr>
              <a:t>names_found</a:t>
            </a:r>
            <a:r>
              <a:rPr lang="en-US" altLang="zh-CN" sz="42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altLang="zh-CN" sz="42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altLang="zh-CN" sz="3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altLang="zh-CN" sz="2000" dirty="0"/>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9ACD1F87-903E-B2D2-0299-42E9D29E323E}"/>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26115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3731220" y="2452781"/>
            <a:ext cx="5709960" cy="830997"/>
          </a:xfrm>
          <a:prstGeom prst="rect">
            <a:avLst/>
          </a:prstGeom>
          <a:noFill/>
        </p:spPr>
        <p:txBody>
          <a:bodyPr wrap="square" rtlCol="0">
            <a:spAutoFit/>
          </a:bodyPr>
          <a:lstStyle/>
          <a:p>
            <a:pPr algn="dist"/>
            <a:r>
              <a:rPr lang="en-US" altLang="zh-CN" sz="4800" b="1" dirty="0">
                <a:effectLst/>
                <a:latin typeface="Times New Roman" panose="02020603050405020304" pitchFamily="18" charset="0"/>
                <a:ea typeface="DengXian" panose="02010600030101010101" pitchFamily="2" charset="-122"/>
              </a:rPr>
              <a:t>Soup vs. Sparks</a:t>
            </a:r>
            <a:r>
              <a:rPr lang="zh-CN" altLang="zh-CN" sz="4800" dirty="0">
                <a:effectLst/>
              </a:rPr>
              <a:t> </a:t>
            </a:r>
            <a:endParaRPr lang="zh-CN" altLang="en-US" sz="4800" b="1" dirty="0">
              <a:latin typeface="Century Gothic" panose="020B0502020202020204" pitchFamily="34" charset="0"/>
            </a:endParaRPr>
          </a:p>
        </p:txBody>
      </p:sp>
      <p:pic>
        <p:nvPicPr>
          <p:cNvPr id="2" name="图片 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PicPr>
            <a:picLocks noChangeAspect="1"/>
          </p:cNvPicPr>
          <p:nvPr/>
        </p:nvPicPr>
        <p:blipFill rotWithShape="1">
          <a:blip r:embed="rId3"/>
          <a:srcRect t="43361"/>
          <a:stretch/>
        </p:blipFill>
        <p:spPr>
          <a:xfrm>
            <a:off x="3334272" y="-584142"/>
            <a:ext cx="5523455" cy="2990276"/>
          </a:xfrm>
          <a:prstGeom prst="rect">
            <a:avLst/>
          </a:prstGeom>
        </p:spPr>
      </p:pic>
      <p:grpSp>
        <p:nvGrpSpPr>
          <p:cNvPr id="4" name="组合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GrpSpPr/>
          <p:nvPr/>
        </p:nvGrpSpPr>
        <p:grpSpPr>
          <a:xfrm>
            <a:off x="306704" y="3484797"/>
            <a:ext cx="11578590" cy="3314134"/>
            <a:chOff x="5150683" y="5032379"/>
            <a:chExt cx="8546293" cy="3314134"/>
          </a:xfrm>
        </p:grpSpPr>
        <p:sp>
          <p:nvSpPr>
            <p:cNvPr id="9" name="文本框 8" descr="e7d195523061f1c0b65a9bcbe934f9ba69426162ef0f46b39511C77C9BC5EC39C7C53367A7126860396C603A52DDA1C5EEFC9A70B4B2684C300698968292EB782C096363637BB3C57EACA2CDFE0272C2A2A453BF726DA5F0AFA4EEB8159A3A2565E43A8FA6F399AD82FD8BDA8101AEE645A78013F00998CFC0B577E9E2C83C6E24383FF23909CEF9"/>
            <p:cNvSpPr txBox="1"/>
            <p:nvPr/>
          </p:nvSpPr>
          <p:spPr>
            <a:xfrm>
              <a:off x="5150683" y="5299525"/>
              <a:ext cx="8546293" cy="3046988"/>
            </a:xfrm>
            <a:prstGeom prst="rect">
              <a:avLst/>
            </a:prstGeom>
            <a:noFill/>
          </p:spPr>
          <p:txBody>
            <a:bodyPr wrap="square" rtlCol="0">
              <a:spAutoFit/>
            </a:bodyPr>
            <a:lstStyle/>
            <a:p>
              <a:r>
                <a:rPr lang="en-US" altLang="zh-CN" sz="2400" b="1" dirty="0">
                  <a:effectLst/>
                  <a:latin typeface="Times New Roman" panose="02020603050405020304" pitchFamily="18" charset="0"/>
                  <a:ea typeface="DengXian" panose="02010600030101010101" pitchFamily="2" charset="-122"/>
                </a:rPr>
                <a:t>In the Interwar Period </a:t>
              </a:r>
              <a:r>
                <a:rPr lang="en-US" altLang="zh-CN" sz="2400" b="1" dirty="0">
                  <a:latin typeface="Times New Roman" panose="02020603050405020304" pitchFamily="18" charset="0"/>
                  <a:ea typeface="DengXian" panose="02010600030101010101" pitchFamily="2" charset="-122"/>
                </a:rPr>
                <a:t>(1919-1939)</a:t>
              </a:r>
              <a:endParaRPr lang="en-US" altLang="zh-CN" sz="2400" dirty="0">
                <a:effectLst/>
              </a:endParaRPr>
            </a:p>
            <a:p>
              <a:r>
                <a:rPr lang="en-US" altLang="zh-CN" sz="2400" b="1" dirty="0">
                  <a:latin typeface="Times New Roman" panose="02020603050405020304" pitchFamily="18" charset="0"/>
                  <a:ea typeface="DengXian" panose="02010600030101010101" pitchFamily="2" charset="-122"/>
                </a:rPr>
                <a:t>H</a:t>
              </a:r>
              <a:r>
                <a:rPr lang="en-US" altLang="zh-CN" sz="2400" b="1" dirty="0">
                  <a:effectLst/>
                  <a:latin typeface="Times New Roman" panose="02020603050405020304" pitchFamily="18" charset="0"/>
                  <a:ea typeface="DengXian" panose="02010600030101010101" pitchFamily="2" charset="-122"/>
                </a:rPr>
                <a:t>ow neurons communicate?</a:t>
              </a:r>
            </a:p>
            <a:p>
              <a:r>
                <a:rPr lang="en-US" altLang="zh-CN" sz="2400" dirty="0">
                  <a:latin typeface="Times New Roman" panose="02020603050405020304" pitchFamily="18" charset="0"/>
                  <a:ea typeface="DengXian" panose="02010600030101010101" pitchFamily="2" charset="-122"/>
                </a:rPr>
                <a:t>T</a:t>
              </a:r>
              <a:r>
                <a:rPr lang="en-US" altLang="zh-CN" sz="2400" dirty="0">
                  <a:effectLst/>
                  <a:latin typeface="Times New Roman" panose="02020603050405020304" pitchFamily="18" charset="0"/>
                  <a:ea typeface="DengXian" panose="02010600030101010101" pitchFamily="2" charset="-122"/>
                </a:rPr>
                <a:t>wo diametrically opposed hypotheses, </a:t>
              </a:r>
              <a:r>
                <a:rPr lang="en-US" altLang="zh-CN" sz="2400" b="1" dirty="0">
                  <a:effectLst/>
                  <a:latin typeface="Times New Roman" panose="02020603050405020304" pitchFamily="18" charset="0"/>
                  <a:ea typeface="DengXian" panose="02010600030101010101" pitchFamily="2" charset="-122"/>
                </a:rPr>
                <a:t>Soup vs. Sparks</a:t>
              </a:r>
              <a:r>
                <a:rPr lang="en-US" altLang="zh-CN" sz="2400" b="1" dirty="0">
                  <a:latin typeface="Times New Roman" panose="02020603050405020304" pitchFamily="18" charset="0"/>
                  <a:ea typeface="DengXian" panose="02010600030101010101" pitchFamily="2" charset="-122"/>
                </a:rPr>
                <a:t>.</a:t>
              </a:r>
              <a:r>
                <a:rPr lang="zh-CN" altLang="zh-CN" sz="2400" dirty="0">
                  <a:effectLst/>
                </a:rPr>
                <a:t> </a:t>
              </a:r>
              <a:endParaRPr lang="en-US" altLang="zh-CN" sz="2400" dirty="0">
                <a:effectLst/>
              </a:endParaRPr>
            </a:p>
            <a:p>
              <a:r>
                <a:rPr lang="en-US" altLang="zh-CN" sz="2400" dirty="0">
                  <a:latin typeface="Times New Roman" panose="02020603050405020304" pitchFamily="18" charset="0"/>
                  <a:ea typeface="DengXian" panose="02010600030101010101" pitchFamily="2" charset="-122"/>
                </a:rPr>
                <a:t>T</a:t>
              </a:r>
              <a:r>
                <a:rPr lang="en-US" altLang="zh-CN" sz="2400" dirty="0">
                  <a:effectLst/>
                  <a:latin typeface="Times New Roman" panose="02020603050405020304" pitchFamily="18" charset="0"/>
                  <a:ea typeface="DengXian" panose="02010600030101010101" pitchFamily="2" charset="-122"/>
                </a:rPr>
                <a:t>o further test both hypotheses (mainly to test the Spark hypothesis), </a:t>
              </a:r>
              <a:r>
                <a:rPr lang="en-US" altLang="zh-CN" sz="2400" dirty="0" err="1">
                  <a:effectLst/>
                  <a:latin typeface="Times New Roman" panose="02020603050405020304" pitchFamily="18" charset="0"/>
                  <a:ea typeface="DengXian" panose="02010600030101010101" pitchFamily="2" charset="-122"/>
                </a:rPr>
                <a:t>neuroelectrophysiology</a:t>
              </a:r>
              <a:r>
                <a:rPr lang="en-US" altLang="zh-CN" sz="2400" dirty="0">
                  <a:effectLst/>
                  <a:latin typeface="Times New Roman" panose="02020603050405020304" pitchFamily="18" charset="0"/>
                  <a:ea typeface="DengXian" panose="02010600030101010101" pitchFamily="2" charset="-122"/>
                </a:rPr>
                <a:t> experiments required </a:t>
              </a:r>
              <a:r>
                <a:rPr lang="en-US" altLang="zh-CN" sz="2400" b="1" dirty="0">
                  <a:effectLst/>
                  <a:latin typeface="Times New Roman" panose="02020603050405020304" pitchFamily="18" charset="0"/>
                  <a:ea typeface="DengXian" panose="02010600030101010101" pitchFamily="2" charset="-122"/>
                </a:rPr>
                <a:t>placing electrodes into the cells for measurements. </a:t>
              </a:r>
            </a:p>
            <a:p>
              <a:r>
                <a:rPr lang="en-US" altLang="zh-CN" sz="2400" dirty="0">
                  <a:effectLst/>
                  <a:latin typeface="Times New Roman" panose="02020603050405020304" pitchFamily="18" charset="0"/>
                  <a:ea typeface="DengXian" panose="02010600030101010101" pitchFamily="2" charset="-122"/>
                </a:rPr>
                <a:t>This places a demand on the experimental tools, more sophisticated </a:t>
              </a:r>
              <a:r>
                <a:rPr lang="en-US" altLang="zh-CN" sz="2400" b="1" dirty="0">
                  <a:effectLst/>
                  <a:latin typeface="Times New Roman" panose="02020603050405020304" pitchFamily="18" charset="0"/>
                  <a:ea typeface="DengXian" panose="02010600030101010101" pitchFamily="2" charset="-122"/>
                </a:rPr>
                <a:t>voltage clamp techniques </a:t>
              </a:r>
              <a:r>
                <a:rPr lang="en-US" altLang="zh-CN" sz="2400" dirty="0">
                  <a:effectLst/>
                  <a:latin typeface="Times New Roman" panose="02020603050405020304" pitchFamily="18" charset="0"/>
                  <a:ea typeface="DengXian" panose="02010600030101010101" pitchFamily="2" charset="-122"/>
                </a:rPr>
                <a:t>and </a:t>
              </a:r>
              <a:r>
                <a:rPr lang="en-US" altLang="zh-CN" sz="2400" b="1" dirty="0">
                  <a:effectLst/>
                  <a:latin typeface="Times New Roman" panose="02020603050405020304" pitchFamily="18" charset="0"/>
                  <a:ea typeface="DengXian" panose="02010600030101010101" pitchFamily="2" charset="-122"/>
                </a:rPr>
                <a:t>thicker neurons</a:t>
              </a:r>
              <a:r>
                <a:rPr lang="en-US" altLang="zh-CN" sz="2400" dirty="0">
                  <a:effectLst/>
                  <a:latin typeface="Times New Roman" panose="02020603050405020304" pitchFamily="18" charset="0"/>
                  <a:ea typeface="DengXian" panose="02010600030101010101" pitchFamily="2" charset="-122"/>
                </a:rPr>
                <a:t>. </a:t>
              </a:r>
            </a:p>
            <a:p>
              <a:endParaRPr lang="zh-CN" altLang="en-US" sz="2400" b="1" dirty="0">
                <a:latin typeface="Times New Roman" panose="02020603050405020304" pitchFamily="18" charset="0"/>
                <a:cs typeface="Times New Roman" panose="02020603050405020304" pitchFamily="18" charset="0"/>
              </a:endParaRPr>
            </a:p>
          </p:txBody>
        </p:sp>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p:cNvCxnSpPr/>
            <p:nvPr/>
          </p:nvCxnSpPr>
          <p:spPr>
            <a:xfrm>
              <a:off x="8701925" y="5032379"/>
              <a:ext cx="1443809"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grpSp>
      <p:grpSp>
        <p:nvGrpSpPr>
          <p:cNvPr id="16" name="组合 15"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GrpSpPr/>
          <p:nvPr/>
        </p:nvGrpSpPr>
        <p:grpSpPr>
          <a:xfrm>
            <a:off x="7183006" y="1719420"/>
            <a:ext cx="1837619" cy="733362"/>
            <a:chOff x="3536234" y="1181535"/>
            <a:chExt cx="1974383" cy="766992"/>
          </a:xfrm>
          <a:noFill/>
        </p:grpSpPr>
        <p:sp>
          <p:nvSpPr>
            <p:cNvPr id="19" name="任意多边形 18"/>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20"/>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412838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BD2D0-596A-5198-BF00-3E6E1F6CFD88}"/>
            </a:ext>
          </a:extLst>
        </p:cNvPr>
        <p:cNvGrpSpPr/>
        <p:nvPr/>
      </p:nvGrpSpPr>
      <p:grpSpPr>
        <a:xfrm>
          <a:off x="0" y="0"/>
          <a:ext cx="0" cy="0"/>
          <a:chOff x="0" y="0"/>
          <a:chExt cx="0" cy="0"/>
        </a:xfrm>
      </p:grpSpPr>
      <p:sp>
        <p:nvSpPr>
          <p:cNvPr id="7" name="文本框 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2FDF177-043B-067F-EF6D-58107446AFFF}"/>
              </a:ext>
            </a:extLst>
          </p:cNvPr>
          <p:cNvSpPr txBox="1"/>
          <p:nvPr/>
        </p:nvSpPr>
        <p:spPr>
          <a:xfrm>
            <a:off x="2883014" y="398775"/>
            <a:ext cx="3414915" cy="1754326"/>
          </a:xfrm>
          <a:prstGeom prst="rect">
            <a:avLst/>
          </a:prstGeom>
          <a:noFill/>
        </p:spPr>
        <p:txBody>
          <a:bodyPr wrap="square" rtlCol="0">
            <a:spAutoFit/>
          </a:bodyPr>
          <a:lstStyle/>
          <a:p>
            <a:pPr algn="dist"/>
            <a:r>
              <a:rPr lang="en-US" altLang="zh-CN" sz="3600" b="1" dirty="0">
                <a:effectLst/>
                <a:latin typeface="Times New Roman" panose="02020603050405020304" pitchFamily="18" charset="0"/>
                <a:ea typeface="DengXian" panose="02010600030101010101" pitchFamily="2" charset="-122"/>
                <a:cs typeface="Times New Roman" panose="02020603050405020304" pitchFamily="18" charset="0"/>
              </a:rPr>
              <a:t>Sparks</a:t>
            </a:r>
          </a:p>
          <a:p>
            <a:pPr algn="dist"/>
            <a:r>
              <a:rPr lang="zh-CN" altLang="en-US" sz="3600" i="0" dirty="0">
                <a:solidFill>
                  <a:srgbClr val="1F1F1F"/>
                </a:solidFill>
                <a:latin typeface="Times New Roman" panose="02020603050405020304" pitchFamily="18" charset="0"/>
                <a:cs typeface="Times New Roman" panose="02020603050405020304" pitchFamily="18" charset="0"/>
              </a:rPr>
              <a:t>（</a:t>
            </a:r>
            <a:r>
              <a:rPr lang="en-US" altLang="zh-CN" sz="3600" b="0" i="0" dirty="0">
                <a:solidFill>
                  <a:srgbClr val="1F1F1F"/>
                </a:solidFill>
                <a:effectLst/>
                <a:latin typeface="Times New Roman" panose="02020603050405020304" pitchFamily="18" charset="0"/>
                <a:cs typeface="Times New Roman" panose="02020603050405020304" pitchFamily="18" charset="0"/>
              </a:rPr>
              <a:t>technology</a:t>
            </a:r>
            <a:r>
              <a:rPr lang="zh-CN" altLang="en-US" sz="3600" dirty="0">
                <a:solidFill>
                  <a:srgbClr val="1F1F1F"/>
                </a:solidFill>
                <a:latin typeface="Times New Roman" panose="02020603050405020304" pitchFamily="18" charset="0"/>
                <a:cs typeface="Times New Roman" panose="02020603050405020304" pitchFamily="18" charset="0"/>
              </a:rPr>
              <a:t>）</a:t>
            </a:r>
            <a:endParaRPr lang="zh-CN" altLang="en-US" sz="3600" b="1" dirty="0">
              <a:latin typeface="Times New Roman" panose="02020603050405020304" pitchFamily="18" charset="0"/>
              <a:cs typeface="Times New Roman" panose="02020603050405020304" pitchFamily="18" charset="0"/>
            </a:endParaRPr>
          </a:p>
          <a:p>
            <a:pPr algn="dist"/>
            <a:endParaRPr lang="en-US" altLang="zh-CN" sz="3600" b="1"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2" name="图片 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8E2CEE73-4AB2-C94C-51AA-98F70F9367B2}"/>
              </a:ext>
            </a:extLst>
          </p:cNvPr>
          <p:cNvPicPr>
            <a:picLocks noChangeAspect="1"/>
          </p:cNvPicPr>
          <p:nvPr/>
        </p:nvPicPr>
        <p:blipFill rotWithShape="1">
          <a:blip r:embed="rId3"/>
          <a:srcRect t="43361"/>
          <a:stretch/>
        </p:blipFill>
        <p:spPr>
          <a:xfrm>
            <a:off x="677391" y="2199403"/>
            <a:ext cx="7868483" cy="4259822"/>
          </a:xfrm>
          <a:prstGeom prst="rect">
            <a:avLst/>
          </a:prstGeom>
        </p:spPr>
      </p:pic>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7FAC1EBD-F2DC-DE33-ABBD-D7CB88E4FEFF}"/>
              </a:ext>
            </a:extLst>
          </p:cNvPr>
          <p:cNvCxnSpPr>
            <a:cxnSpLocks/>
          </p:cNvCxnSpPr>
          <p:nvPr/>
        </p:nvCxnSpPr>
        <p:spPr>
          <a:xfrm>
            <a:off x="677391" y="1564557"/>
            <a:ext cx="4443249"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grpSp>
        <p:nvGrpSpPr>
          <p:cNvPr id="16" name="组合 15"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F5635333-D021-35FA-F074-8F3666154ABC}"/>
              </a:ext>
            </a:extLst>
          </p:cNvPr>
          <p:cNvGrpSpPr/>
          <p:nvPr/>
        </p:nvGrpSpPr>
        <p:grpSpPr>
          <a:xfrm>
            <a:off x="633616" y="496410"/>
            <a:ext cx="1837619" cy="733362"/>
            <a:chOff x="3536234" y="1181535"/>
            <a:chExt cx="1974383" cy="766992"/>
          </a:xfrm>
          <a:noFill/>
        </p:grpSpPr>
        <p:sp>
          <p:nvSpPr>
            <p:cNvPr id="19" name="任意多边形 18">
              <a:extLst>
                <a:ext uri="{FF2B5EF4-FFF2-40B4-BE49-F238E27FC236}">
                  <a16:creationId xmlns:a16="http://schemas.microsoft.com/office/drawing/2014/main" id="{3D37160B-89E5-6FB9-5BAD-58DA02D89B81}"/>
                </a:ext>
              </a:extLst>
            </p:cNvPr>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a:extLst>
                <a:ext uri="{FF2B5EF4-FFF2-40B4-BE49-F238E27FC236}">
                  <a16:creationId xmlns:a16="http://schemas.microsoft.com/office/drawing/2014/main" id="{AE210AE5-F80D-3B76-A1A8-33E0B52E0027}"/>
                </a:ext>
              </a:extLst>
            </p:cNvPr>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20">
              <a:extLst>
                <a:ext uri="{FF2B5EF4-FFF2-40B4-BE49-F238E27FC236}">
                  <a16:creationId xmlns:a16="http://schemas.microsoft.com/office/drawing/2014/main" id="{546E9A71-8935-1488-E197-CE084A79F331}"/>
                </a:ext>
              </a:extLst>
            </p:cNvPr>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DDB59BF1-4B66-ABEA-1EEB-20EC67C54520}"/>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2050" name="Picture 2" descr="不明确的">
            <a:extLst>
              <a:ext uri="{FF2B5EF4-FFF2-40B4-BE49-F238E27FC236}">
                <a16:creationId xmlns:a16="http://schemas.microsoft.com/office/drawing/2014/main" id="{604C9468-08AA-6DE5-A7BE-377008F5C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672" y="2301382"/>
            <a:ext cx="6084135" cy="40244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le sitting at a desk with an open book and writing on some documents in his lap">
            <a:extLst>
              <a:ext uri="{FF2B5EF4-FFF2-40B4-BE49-F238E27FC236}">
                <a16:creationId xmlns:a16="http://schemas.microsoft.com/office/drawing/2014/main" id="{F94B88E3-8D5E-032E-5F99-84F13ACB98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407018" y="1657915"/>
            <a:ext cx="2107591" cy="354217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5E39D4A-5D71-9E0F-C12B-74C040B0DA6A}"/>
              </a:ext>
            </a:extLst>
          </p:cNvPr>
          <p:cNvSpPr txBox="1"/>
          <p:nvPr/>
        </p:nvSpPr>
        <p:spPr>
          <a:xfrm>
            <a:off x="9570893" y="5402468"/>
            <a:ext cx="1711827" cy="1200329"/>
          </a:xfrm>
          <a:prstGeom prst="rect">
            <a:avLst/>
          </a:prstGeom>
          <a:noFill/>
        </p:spPr>
        <p:txBody>
          <a:bodyPr wrap="square">
            <a:spAutoFit/>
          </a:bodyPr>
          <a:lstStyle/>
          <a:p>
            <a:pPr algn="ctr">
              <a:lnSpc>
                <a:spcPct val="90000"/>
              </a:lnSpc>
              <a:spcAft>
                <a:spcPts val="600"/>
              </a:spcAft>
            </a:pPr>
            <a:r>
              <a:rPr lang="en-US" altLang="zh-CN" sz="2000" i="0" dirty="0">
                <a:effectLst/>
                <a:latin typeface="Times New Roman" panose="02020603050405020304" pitchFamily="18" charset="0"/>
                <a:cs typeface="Times New Roman" panose="02020603050405020304" pitchFamily="18" charset="0"/>
              </a:rPr>
              <a:t>Kenneth Cole (July 10, 1900 – April 18, 1984)</a:t>
            </a:r>
          </a:p>
        </p:txBody>
      </p:sp>
      <p:sp>
        <p:nvSpPr>
          <p:cNvPr id="13" name="文本框 12">
            <a:extLst>
              <a:ext uri="{FF2B5EF4-FFF2-40B4-BE49-F238E27FC236}">
                <a16:creationId xmlns:a16="http://schemas.microsoft.com/office/drawing/2014/main" id="{A3456C2F-8526-3A47-E70F-040CA5CC0D9C}"/>
              </a:ext>
            </a:extLst>
          </p:cNvPr>
          <p:cNvSpPr txBox="1"/>
          <p:nvPr/>
        </p:nvSpPr>
        <p:spPr>
          <a:xfrm>
            <a:off x="3917633" y="6459225"/>
            <a:ext cx="6097904" cy="369332"/>
          </a:xfrm>
          <a:prstGeom prst="rect">
            <a:avLst/>
          </a:prstGeom>
          <a:noFill/>
        </p:spPr>
        <p:txBody>
          <a:bodyPr wrap="square">
            <a:spAutoFit/>
          </a:bodyPr>
          <a:lstStyle/>
          <a:p>
            <a:r>
              <a:rPr lang="en-US" altLang="zh-CN" sz="1800" b="1" dirty="0">
                <a:effectLst/>
                <a:latin typeface="Times New Roman" panose="02020603050405020304" pitchFamily="18" charset="0"/>
                <a:ea typeface="DengXian" panose="02010600030101010101" pitchFamily="2" charset="-122"/>
              </a:rPr>
              <a:t>voltage clamp </a:t>
            </a:r>
            <a:endParaRPr lang="zh-CN" altLang="en-US" dirty="0"/>
          </a:p>
        </p:txBody>
      </p:sp>
      <p:pic>
        <p:nvPicPr>
          <p:cNvPr id="1026" name="Picture 2" descr="Electrode - Wikipedia">
            <a:extLst>
              <a:ext uri="{FF2B5EF4-FFF2-40B4-BE49-F238E27FC236}">
                <a16:creationId xmlns:a16="http://schemas.microsoft.com/office/drawing/2014/main" id="{C2E08969-212F-E332-2EB7-AC7053851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4458" y="3050323"/>
            <a:ext cx="3136193" cy="235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皮氏枪乌贼_科普新闻_科普行">
            <a:extLst>
              <a:ext uri="{FF2B5EF4-FFF2-40B4-BE49-F238E27FC236}">
                <a16:creationId xmlns:a16="http://schemas.microsoft.com/office/drawing/2014/main" id="{F20E75E1-71DA-58B6-B868-F85AB28C0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398" y="3832360"/>
            <a:ext cx="3175000" cy="25654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30FCC580-05C9-28E4-DBCF-8A9B1B244A14}"/>
              </a:ext>
            </a:extLst>
          </p:cNvPr>
          <p:cNvSpPr txBox="1"/>
          <p:nvPr/>
        </p:nvSpPr>
        <p:spPr>
          <a:xfrm>
            <a:off x="1120141" y="615081"/>
            <a:ext cx="3932886" cy="1754326"/>
          </a:xfrm>
          <a:prstGeom prst="rect">
            <a:avLst/>
          </a:prstGeom>
          <a:noFill/>
        </p:spPr>
        <p:txBody>
          <a:bodyPr wrap="square" rtlCol="0">
            <a:spAutoFit/>
          </a:bodyPr>
          <a:lstStyle/>
          <a:p>
            <a:pPr algn="dist"/>
            <a:r>
              <a:rPr lang="en-US" altLang="zh-CN" sz="3600" b="1" dirty="0">
                <a:effectLst/>
                <a:latin typeface="Times New Roman" panose="02020603050405020304" pitchFamily="18" charset="0"/>
                <a:ea typeface="DengXian" panose="02010600030101010101" pitchFamily="2" charset="-122"/>
                <a:cs typeface="Times New Roman" panose="02020603050405020304" pitchFamily="18" charset="0"/>
              </a:rPr>
              <a:t>Sparks</a:t>
            </a:r>
          </a:p>
          <a:p>
            <a:pPr algn="dist"/>
            <a:r>
              <a:rPr lang="zh-CN" altLang="en-US" sz="3600" i="0" dirty="0">
                <a:solidFill>
                  <a:srgbClr val="1F1F1F"/>
                </a:solidFill>
                <a:latin typeface="Times New Roman" panose="02020603050405020304" pitchFamily="18" charset="0"/>
                <a:cs typeface="Times New Roman" panose="02020603050405020304" pitchFamily="18" charset="0"/>
              </a:rPr>
              <a:t>（</a:t>
            </a:r>
            <a:r>
              <a:rPr lang="en-US" altLang="zh-CN" sz="3600" b="0" i="0" dirty="0">
                <a:solidFill>
                  <a:srgbClr val="1F1F1F"/>
                </a:solidFill>
                <a:effectLst/>
                <a:latin typeface="Times New Roman" panose="02020603050405020304" pitchFamily="18" charset="0"/>
                <a:cs typeface="Times New Roman" panose="02020603050405020304" pitchFamily="18" charset="0"/>
              </a:rPr>
              <a:t>biology</a:t>
            </a:r>
            <a:r>
              <a:rPr lang="en-US" altLang="zh-CN" sz="3600" dirty="0">
                <a:solidFill>
                  <a:srgbClr val="1F1F1F"/>
                </a:solidFill>
                <a:latin typeface="Times New Roman" panose="02020603050405020304" pitchFamily="18" charset="0"/>
                <a:cs typeface="Times New Roman" panose="02020603050405020304" pitchFamily="18" charset="0"/>
              </a:rPr>
              <a:t>/organism</a:t>
            </a:r>
            <a:r>
              <a:rPr lang="zh-CN" altLang="en-US" sz="3600" dirty="0">
                <a:solidFill>
                  <a:srgbClr val="1F1F1F"/>
                </a:solidFill>
                <a:latin typeface="Times New Roman" panose="02020603050405020304" pitchFamily="18" charset="0"/>
                <a:cs typeface="Times New Roman" panose="02020603050405020304" pitchFamily="18" charset="0"/>
              </a:rPr>
              <a:t>）</a:t>
            </a:r>
            <a:endParaRPr lang="zh-CN" altLang="en-US" sz="3600" b="1" dirty="0">
              <a:latin typeface="Times New Roman" panose="02020603050405020304" pitchFamily="18" charset="0"/>
              <a:cs typeface="Times New Roman" panose="02020603050405020304" pitchFamily="18" charset="0"/>
            </a:endParaRPr>
          </a:p>
          <a:p>
            <a:pPr algn="dist"/>
            <a:endParaRPr lang="en-US" altLang="zh-CN" sz="3600" b="1"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5B456C-F5F3-17D4-B1B0-949AF323AA57}"/>
              </a:ext>
            </a:extLst>
          </p:cNvPr>
          <p:cNvSpPr txBox="1"/>
          <p:nvPr/>
        </p:nvSpPr>
        <p:spPr>
          <a:xfrm>
            <a:off x="5768946" y="795275"/>
            <a:ext cx="6097904" cy="2585323"/>
          </a:xfrm>
          <a:prstGeom prst="rect">
            <a:avLst/>
          </a:prstGeom>
          <a:noFill/>
        </p:spPr>
        <p:txBody>
          <a:bodyPr wrap="square">
            <a:spAutoFit/>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scientists on both sides of the Atlantic simultaneously discovered </a:t>
            </a:r>
            <a:r>
              <a:rPr lang="en-US" altLang="zh-CN"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Loligo</a:t>
            </a:r>
            <a:r>
              <a:rPr lang="en-US" altLang="zh-CN" sz="1800" b="1" i="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b="1" i="1" kern="100" dirty="0" err="1">
                <a:effectLst/>
                <a:latin typeface="Times New Roman" panose="02020603050405020304" pitchFamily="18" charset="0"/>
                <a:ea typeface="DengXian" panose="02010600030101010101" pitchFamily="2" charset="-122"/>
                <a:cs typeface="Times New Roman" panose="02020603050405020304" pitchFamily="18" charset="0"/>
              </a:rPr>
              <a:t>pealeii</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(longfin inshore squid), a squid distributed in the North Atlantic that lives in offshore waters from Newfoundland to the Gulf of Venezuela. These squids are important local fishery, widely used for food and fishing bait. </a:t>
            </a: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 the early 1930s, in addition to their food value, their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experimental value was discovered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since they have long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cable-like motor neurons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called the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Squid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G</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iant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A</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xon</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This makes them ideal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Model Organism for neurophysiology</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6" name="图片 1" descr="Loligo pealeii">
            <a:extLst>
              <a:ext uri="{FF2B5EF4-FFF2-40B4-BE49-F238E27FC236}">
                <a16:creationId xmlns:a16="http://schemas.microsoft.com/office/drawing/2014/main" id="{5E78C638-1688-087D-F93F-ECB10519A28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836060" y="1945774"/>
            <a:ext cx="2409960" cy="445198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GrpSpPr/>
          <p:nvPr/>
        </p:nvGrpSpPr>
        <p:grpSpPr>
          <a:xfrm>
            <a:off x="2442530" y="5647966"/>
            <a:ext cx="1490801" cy="594953"/>
            <a:chOff x="3536234" y="1181535"/>
            <a:chExt cx="1974383" cy="766992"/>
          </a:xfrm>
          <a:noFill/>
        </p:grpSpPr>
        <p:sp>
          <p:nvSpPr>
            <p:cNvPr id="18" name="任意多边形 17"/>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9"/>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329213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078D-B0D0-D58F-DEB2-D4EABC39C823}"/>
            </a:ext>
          </a:extLst>
        </p:cNvPr>
        <p:cNvGrpSpPr/>
        <p:nvPr/>
      </p:nvGrpSpPr>
      <p:grpSpPr>
        <a:xfrm>
          <a:off x="0" y="0"/>
          <a:ext cx="0" cy="0"/>
          <a:chOff x="0" y="0"/>
          <a:chExt cx="0" cy="0"/>
        </a:xfrm>
      </p:grpSpPr>
      <p:grpSp>
        <p:nvGrpSpPr>
          <p:cNvPr id="4" name="组合 3"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AFC354E6-AB96-1D4C-D0DF-02D174C838C5}"/>
              </a:ext>
            </a:extLst>
          </p:cNvPr>
          <p:cNvGrpSpPr/>
          <p:nvPr/>
        </p:nvGrpSpPr>
        <p:grpSpPr>
          <a:xfrm>
            <a:off x="733968" y="2144128"/>
            <a:ext cx="8679929" cy="4997698"/>
            <a:chOff x="4491262" y="3960589"/>
            <a:chExt cx="7110100" cy="4997698"/>
          </a:xfrm>
        </p:grpSpPr>
        <p:sp>
          <p:nvSpPr>
            <p:cNvPr id="9" name="文本框 8"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E53342E8-3F69-3EC6-6664-E492705EAB4A}"/>
                </a:ext>
              </a:extLst>
            </p:cNvPr>
            <p:cNvSpPr txBox="1"/>
            <p:nvPr/>
          </p:nvSpPr>
          <p:spPr>
            <a:xfrm>
              <a:off x="4491262" y="4156973"/>
              <a:ext cx="7110100" cy="4801314"/>
            </a:xfrm>
            <a:prstGeom prst="rect">
              <a:avLst/>
            </a:prstGeom>
            <a:noFill/>
          </p:spPr>
          <p:txBody>
            <a:bodyPr wrap="square" rtlCol="0">
              <a:spAutoFit/>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This is how the traditional history of science presents it</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mainly focuses on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their</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DengXian" panose="02010600030101010101" pitchFamily="2" charset="-122"/>
                </a:rPr>
                <a:t>FUNCTION IN LABORATORY</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p>
            <a:p>
              <a:pPr algn="just"/>
              <a:endParaRPr lang="en-US" altLang="zh-CN" kern="100" dirty="0">
                <a:latin typeface="Times New Roman" panose="02020603050405020304" pitchFamily="18" charset="0"/>
                <a:ea typeface="DengXian" panose="02010600030101010101" pitchFamily="2" charset="-122"/>
                <a:cs typeface="Times New Roman" panose="02020603050405020304" pitchFamily="18" charset="0"/>
              </a:endParaRPr>
            </a:p>
            <a:p>
              <a:pPr algn="just"/>
              <a:r>
                <a:rPr lang="en-US" altLang="zh-CN" sz="1800" dirty="0">
                  <a:effectLst/>
                  <a:latin typeface="Times New Roman" panose="02020603050405020304" pitchFamily="18" charset="0"/>
                  <a:ea typeface="DengXian" panose="02010600030101010101" pitchFamily="2" charset="-122"/>
                </a:rPr>
                <a:t>AGENCY IN NATURE</a:t>
              </a:r>
              <a:r>
                <a:rPr lang="zh-CN" altLang="zh-CN" dirty="0">
                  <a:effectLst/>
                </a:rPr>
                <a:t> </a:t>
              </a:r>
              <a:endParaRPr lang="en-US" altLang="zh-CN" kern="100" dirty="0">
                <a:latin typeface="Times New Roman" panose="02020603050405020304" pitchFamily="18" charset="0"/>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What kind of environment do these squids live in? </a:t>
              </a: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Why do they grow such thick and long nerves?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What did they go through in their evolution?</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And if they are so different from humans, why can the results of squid-based experiments eventually be applied to human neural network research?</a:t>
              </a:r>
            </a:p>
            <a:p>
              <a:pPr algn="just"/>
              <a:endParaRPr lang="en-US" altLang="zh-CN" kern="100" dirty="0">
                <a:latin typeface="Times New Roman" panose="02020603050405020304" pitchFamily="18" charset="0"/>
                <a:ea typeface="DengXian" panose="02010600030101010101" pitchFamily="2" charset="-122"/>
                <a:cs typeface="Times New Roman" panose="02020603050405020304" pitchFamily="18" charset="0"/>
              </a:endParaRPr>
            </a:p>
            <a:p>
              <a:pPr algn="just"/>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O</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n the path from the ocean to the lab, which groups of people(the non-elite participants) are the squids caught by? </a:t>
              </a: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How were they transported? </a:t>
              </a: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What behavioral changes occurred to them after the shift in life circumstances? (From what I know of octopuses, they often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severe</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stress behaviors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 the lab; might squids exhibit similar stereotypical behavior?)</a:t>
              </a:r>
            </a:p>
            <a:p>
              <a:pPr algn="just"/>
              <a:endParaRPr lang="zh-CN"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cxnSp>
          <p:nvCxnSpPr>
            <p:cNvPr id="10" name="直接连接符 9" descr="e7d195523061f1c0b65a9bcbe934f9ba69426162ef0f46b39511C77C9BC5EC39C7C53367A7126860396C603A52DDA1C5EEFC9A70B4B2684C300698968292EB782C096363637BB3C57EACA2CDFE0272C2A2A453BF726DA5F0AFA4EEB8159A3A2565E43A8FA6F399AD82FD8BDA8101AEE645A78013F00998CFC0B577E9E2C83C6E24383FF23909CEF9">
              <a:extLst>
                <a:ext uri="{FF2B5EF4-FFF2-40B4-BE49-F238E27FC236}">
                  <a16:creationId xmlns:a16="http://schemas.microsoft.com/office/drawing/2014/main" id="{09994746-D49D-BAE7-D934-DB542E8B023C}"/>
                </a:ext>
              </a:extLst>
            </p:cNvPr>
            <p:cNvCxnSpPr>
              <a:cxnSpLocks/>
            </p:cNvCxnSpPr>
            <p:nvPr/>
          </p:nvCxnSpPr>
          <p:spPr>
            <a:xfrm>
              <a:off x="4745506" y="3960589"/>
              <a:ext cx="5661041"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D8A3A46C-9198-EAC1-9612-F4FDF1C7B8BE}"/>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6" name="Rectangle 2">
            <a:extLst>
              <a:ext uri="{FF2B5EF4-FFF2-40B4-BE49-F238E27FC236}">
                <a16:creationId xmlns:a16="http://schemas.microsoft.com/office/drawing/2014/main" id="{D4F6FF72-D8A7-668D-AD40-64AA2820BCBF}"/>
              </a:ext>
            </a:extLst>
          </p:cNvPr>
          <p:cNvSpPr>
            <a:spLocks noChangeArrowheads="1"/>
          </p:cNvSpPr>
          <p:nvPr/>
        </p:nvSpPr>
        <p:spPr bwMode="auto">
          <a:xfrm>
            <a:off x="1044346" y="4160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descr="Loligo pealeii">
            <a:extLst>
              <a:ext uri="{FF2B5EF4-FFF2-40B4-BE49-F238E27FC236}">
                <a16:creationId xmlns:a16="http://schemas.microsoft.com/office/drawing/2014/main" id="{0DCDBAB3-1AA2-47E5-CDD7-7F30C332156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413897" y="1189379"/>
            <a:ext cx="2221843" cy="498736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6012415-2C71-511B-2EB8-043B5756AF3C}"/>
              </a:ext>
            </a:extLst>
          </p:cNvPr>
          <p:cNvSpPr txBox="1"/>
          <p:nvPr/>
        </p:nvSpPr>
        <p:spPr>
          <a:xfrm>
            <a:off x="733968" y="420579"/>
            <a:ext cx="7695794" cy="1908215"/>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The Non-human Actor and the Untamed Animal</a:t>
            </a:r>
          </a:p>
          <a:p>
            <a:endParaRPr lang="en-US" altLang="zh-CN" sz="800" b="1" i="1" dirty="0">
              <a:solidFill>
                <a:srgbClr val="77CADA"/>
              </a:solidFill>
              <a:latin typeface="Century Gothic" panose="020B0502020202020204" pitchFamily="34" charset="0"/>
            </a:endParaRPr>
          </a:p>
          <a:p>
            <a:r>
              <a:rPr lang="zh-CN" altLang="en-US" b="1" i="1" dirty="0">
                <a:solidFill>
                  <a:srgbClr val="77CADA"/>
                </a:solidFill>
                <a:latin typeface="Century Gothic" panose="020B0502020202020204" pitchFamily="34" charset="0"/>
              </a:rPr>
              <a:t>（</a:t>
            </a:r>
            <a:r>
              <a:rPr lang="en-US" altLang="zh-CN" b="1" kern="100" dirty="0">
                <a:effectLst/>
                <a:latin typeface="Times New Roman" panose="02020603050405020304" pitchFamily="18" charset="0"/>
                <a:ea typeface="DengXian" panose="02010600030101010101" pitchFamily="2" charset="-122"/>
                <a:cs typeface="Times New Roman" panose="02020603050405020304" pitchFamily="18" charset="0"/>
              </a:rPr>
              <a:t>What role did squid play in the scientific discovery of action potentials? </a:t>
            </a:r>
            <a:r>
              <a:rPr lang="zh-CN" altLang="en-US" b="1" i="1" dirty="0">
                <a:solidFill>
                  <a:srgbClr val="77CADA"/>
                </a:solidFill>
                <a:latin typeface="Century Gothic" panose="020B0502020202020204" pitchFamily="34" charset="0"/>
              </a:rPr>
              <a:t>）</a:t>
            </a:r>
            <a:endParaRPr lang="en-US" altLang="zh-CN" b="1" i="1" dirty="0">
              <a:solidFill>
                <a:srgbClr val="77CADA"/>
              </a:solidFill>
              <a:latin typeface="Century Gothic" panose="020B0502020202020204" pitchFamily="34" charset="0"/>
            </a:endParaRPr>
          </a:p>
        </p:txBody>
      </p:sp>
    </p:spTree>
    <p:extLst>
      <p:ext uri="{BB962C8B-B14F-4D97-AF65-F5344CB8AC3E}">
        <p14:creationId xmlns:p14="http://schemas.microsoft.com/office/powerpoint/2010/main" val="255651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6AC3-7046-C577-AC7F-C63DBD3F9DC3}"/>
            </a:ext>
          </a:extLst>
        </p:cNvPr>
        <p:cNvGrpSpPr/>
        <p:nvPr/>
      </p:nvGrpSpPr>
      <p:grpSpPr>
        <a:xfrm>
          <a:off x="0" y="0"/>
          <a:ext cx="0" cy="0"/>
          <a:chOff x="0" y="0"/>
          <a:chExt cx="0" cy="0"/>
        </a:xfrm>
      </p:grpSpPr>
      <p:sp>
        <p:nvSpPr>
          <p:cNvPr id="9" name="文本框 8"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316B86D2-F051-2547-5F4A-BBDD151982B7}"/>
              </a:ext>
            </a:extLst>
          </p:cNvPr>
          <p:cNvSpPr txBox="1"/>
          <p:nvPr/>
        </p:nvSpPr>
        <p:spPr>
          <a:xfrm>
            <a:off x="3177540" y="593371"/>
            <a:ext cx="6240780" cy="769441"/>
          </a:xfrm>
          <a:prstGeom prst="rect">
            <a:avLst/>
          </a:prstGeom>
          <a:noFill/>
        </p:spPr>
        <p:txBody>
          <a:bodyPr wrap="square" rtlCol="0">
            <a:spAutoFit/>
          </a:bodyPr>
          <a:lstStyle/>
          <a:p>
            <a:r>
              <a:rPr lang="en-US" altLang="zh-CN" sz="4400" b="1" i="1" dirty="0">
                <a:solidFill>
                  <a:srgbClr val="77CADA"/>
                </a:solidFill>
                <a:latin typeface="Century Gothic" panose="020B0502020202020204" pitchFamily="34" charset="0"/>
              </a:rPr>
              <a:t>Potential Contributions</a:t>
            </a:r>
          </a:p>
        </p:txBody>
      </p:sp>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9765B167-7385-774E-996C-366C7F2AE8CE}"/>
              </a:ext>
            </a:extLst>
          </p:cNvPr>
          <p:cNvSpPr/>
          <p:nvPr/>
        </p:nvSpPr>
        <p:spPr>
          <a:xfrm>
            <a:off x="1415415" y="1829508"/>
            <a:ext cx="9361170" cy="5028492"/>
          </a:xfrm>
          <a:prstGeom prst="rect">
            <a:avLst/>
          </a:prstGeom>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sz="1800" dirty="0">
                <a:effectLst/>
                <a:latin typeface="Times New Roman" panose="02020603050405020304" pitchFamily="18" charset="0"/>
                <a:cs typeface="Times New Roman" panose="02020603050405020304" pitchFamily="18" charset="0"/>
              </a:rPr>
              <a:t>Histography</a:t>
            </a:r>
            <a:r>
              <a:rPr lang="zh-CN" altLang="en-US" dirty="0">
                <a:latin typeface="Times New Roman" panose="02020603050405020304" pitchFamily="18" charset="0"/>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previous attention to the experimental animals has focused on land creatures like fruit flies, rats and frogs, and not enough on marine animals. But the fact is that marine animals, especially those invertebrate marine animals, have been no less important in the history of science and are on the rise. (Octopuses are now the most popular choice for neuroscience experiments)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lnSpc>
                <a:spcPct val="150000"/>
              </a:lnSpc>
            </a:pPr>
            <a:endParaRPr lang="en-US" altLang="zh-CN" sz="1800" dirty="0">
              <a:effectLst/>
              <a:latin typeface="Times New Roman" panose="02020603050405020304" pitchFamily="18" charset="0"/>
              <a:cs typeface="Times New Roman" panose="02020603050405020304" pitchFamily="18" charset="0"/>
            </a:endParaRPr>
          </a:p>
          <a:p>
            <a:pPr algn="just">
              <a:lnSpc>
                <a:spcPct val="150000"/>
              </a:lnSpc>
            </a:pPr>
            <a:r>
              <a:rPr lang="en-US" altLang="zh-CN" sz="1800" dirty="0">
                <a:effectLst/>
                <a:latin typeface="Times New Roman" panose="02020603050405020304" pitchFamily="18" charset="0"/>
                <a:ea typeface="DengXian" panose="02010600030101010101" pitchFamily="2" charset="-122"/>
              </a:rPr>
              <a:t>2</a:t>
            </a:r>
            <a:r>
              <a:rPr lang="zh-CN" altLang="en-US" sz="1800" dirty="0">
                <a:effectLst/>
                <a:latin typeface="Times New Roman" panose="02020603050405020304" pitchFamily="18" charset="0"/>
                <a:ea typeface="DengXian" panose="02010600030101010101" pitchFamily="2" charset="-122"/>
              </a:rPr>
              <a:t>、</a:t>
            </a:r>
            <a:r>
              <a:rPr lang="en-US" altLang="zh-CN" sz="1800" dirty="0">
                <a:effectLst/>
                <a:latin typeface="Times New Roman" panose="02020603050405020304" pitchFamily="18" charset="0"/>
                <a:ea typeface="DengXian" panose="02010600030101010101" pitchFamily="2" charset="-122"/>
              </a:rPr>
              <a:t>It is a good case of combining the history of animals with the history of technology, and maybe some environmental history, a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chance to reveal the entanglement of life with technology through the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Electricity</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When technological advances in artifacts get stuck, natural and ecological forces begin to emerge. Or rather, artifacts have never been separated from natural ecosystems and the animal world; they have always functioned together in material networks.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altLang="zh-CN" sz="1800" dirty="0">
              <a:effectLst/>
              <a:latin typeface="Times New Roman" panose="02020603050405020304" pitchFamily="18" charset="0"/>
              <a:cs typeface="Times New Roman" panose="02020603050405020304" pitchFamily="18" charset="0"/>
            </a:endParaRPr>
          </a:p>
        </p:txBody>
      </p:sp>
      <p:grpSp>
        <p:nvGrpSpPr>
          <p:cNvPr id="17" name="组合 1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6AACE528-8F68-878E-9BE1-66CBA8395E2E}"/>
              </a:ext>
            </a:extLst>
          </p:cNvPr>
          <p:cNvGrpSpPr/>
          <p:nvPr/>
        </p:nvGrpSpPr>
        <p:grpSpPr>
          <a:xfrm>
            <a:off x="1415415" y="680616"/>
            <a:ext cx="1490801" cy="594953"/>
            <a:chOff x="3536234" y="1181535"/>
            <a:chExt cx="1974383" cy="766992"/>
          </a:xfrm>
          <a:noFill/>
        </p:grpSpPr>
        <p:sp>
          <p:nvSpPr>
            <p:cNvPr id="18" name="任意多边形 17">
              <a:extLst>
                <a:ext uri="{FF2B5EF4-FFF2-40B4-BE49-F238E27FC236}">
                  <a16:creationId xmlns:a16="http://schemas.microsoft.com/office/drawing/2014/main" id="{99C6A619-43C4-81F3-41A2-DE7D1B341531}"/>
                </a:ext>
              </a:extLst>
            </p:cNvPr>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a:extLst>
                <a:ext uri="{FF2B5EF4-FFF2-40B4-BE49-F238E27FC236}">
                  <a16:creationId xmlns:a16="http://schemas.microsoft.com/office/drawing/2014/main" id="{D0A9DE6A-0103-F824-7F73-7568ACC48E0A}"/>
                </a:ext>
              </a:extLst>
            </p:cNvPr>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9">
              <a:extLst>
                <a:ext uri="{FF2B5EF4-FFF2-40B4-BE49-F238E27FC236}">
                  <a16:creationId xmlns:a16="http://schemas.microsoft.com/office/drawing/2014/main" id="{AEE5340F-F1E3-0331-E628-85B2BAAF61C4}"/>
                </a:ext>
              </a:extLst>
            </p:cNvPr>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A70EA135-3513-0495-5751-856F376E7470}"/>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Tree>
    <p:extLst>
      <p:ext uri="{BB962C8B-B14F-4D97-AF65-F5344CB8AC3E}">
        <p14:creationId xmlns:p14="http://schemas.microsoft.com/office/powerpoint/2010/main" val="327870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01EB34-CA1E-E855-FBB2-C9F075E978CA}"/>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43FCDA63-538C-4FB3-911D-7DF75B599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C0F36B17-8009-453B-9C49-36A9D6F9D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9" name="文本框 8"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3A386C2E-D4C3-EA83-3066-0BD5ADEB13C7}"/>
              </a:ext>
            </a:extLst>
          </p:cNvPr>
          <p:cNvSpPr txBox="1"/>
          <p:nvPr/>
        </p:nvSpPr>
        <p:spPr>
          <a:xfrm>
            <a:off x="452374" y="1965230"/>
            <a:ext cx="6864412" cy="845854"/>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altLang="zh-CN" sz="4400" b="1" i="1" dirty="0">
                <a:latin typeface="+mj-lt"/>
                <a:ea typeface="+mj-ea"/>
                <a:cs typeface="+mj-cs"/>
              </a:rPr>
              <a:t>The Hidden Cross-Atlantic Intellectual relay</a:t>
            </a:r>
          </a:p>
          <a:p>
            <a:pPr>
              <a:lnSpc>
                <a:spcPct val="90000"/>
              </a:lnSpc>
              <a:spcBef>
                <a:spcPct val="0"/>
              </a:spcBef>
              <a:spcAft>
                <a:spcPts val="600"/>
              </a:spcAft>
            </a:pPr>
            <a:r>
              <a:rPr lang="zh-CN" altLang="en-US" sz="1600" b="1" i="1" dirty="0">
                <a:latin typeface="+mj-lt"/>
                <a:ea typeface="+mj-ea"/>
                <a:cs typeface="+mj-cs"/>
              </a:rPr>
              <a:t>（</a:t>
            </a:r>
            <a:r>
              <a:rPr lang="en-US" altLang="zh-CN" sz="1600" kern="100" dirty="0">
                <a:effectLst/>
                <a:latin typeface="Times New Roman" panose="02020603050405020304" pitchFamily="18" charset="0"/>
                <a:ea typeface="DengXian" panose="02010600030101010101" pitchFamily="2" charset="-122"/>
                <a:cs typeface="Times New Roman" panose="02020603050405020304" pitchFamily="18" charset="0"/>
              </a:rPr>
              <a:t>How did the trans-Atlantic scientific network work together?</a:t>
            </a:r>
            <a:r>
              <a:rPr lang="zh-CN" altLang="en-US" sz="1600" b="1" i="1" dirty="0">
                <a:latin typeface="+mj-lt"/>
                <a:ea typeface="+mj-ea"/>
                <a:cs typeface="+mj-cs"/>
              </a:rPr>
              <a:t>）</a:t>
            </a:r>
            <a:endParaRPr lang="en-US" altLang="zh-CN" sz="1600" b="1" i="1" dirty="0">
              <a:latin typeface="+mj-lt"/>
              <a:ea typeface="+mj-ea"/>
              <a:cs typeface="+mj-cs"/>
            </a:endParaRPr>
          </a:p>
        </p:txBody>
      </p:sp>
      <p:pic>
        <p:nvPicPr>
          <p:cNvPr id="1028" name="Picture 4">
            <a:extLst>
              <a:ext uri="{FF2B5EF4-FFF2-40B4-BE49-F238E27FC236}">
                <a16:creationId xmlns:a16="http://schemas.microsoft.com/office/drawing/2014/main" id="{44344D7F-6742-7A0C-419A-8E719B3241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374" y="3677452"/>
            <a:ext cx="2563781" cy="23041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le sitting at a desk with an open book and writing on some documents in his lap">
            <a:extLst>
              <a:ext uri="{FF2B5EF4-FFF2-40B4-BE49-F238E27FC236}">
                <a16:creationId xmlns:a16="http://schemas.microsoft.com/office/drawing/2014/main" id="{8F227618-24B4-E68E-C7AD-283D2C6776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1097" y="109165"/>
            <a:ext cx="2051483" cy="344787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AAEF84C-9A75-DD18-F88B-CE5FB04E69FB}"/>
              </a:ext>
            </a:extLst>
          </p:cNvPr>
          <p:cNvSpPr/>
          <p:nvPr/>
        </p:nvSpPr>
        <p:spPr>
          <a:xfrm>
            <a:off x="2981103" y="3500783"/>
            <a:ext cx="8951055" cy="3091619"/>
          </a:xfrm>
          <a:prstGeom prst="rect">
            <a:avLst/>
          </a:prstGeom>
        </p:spPr>
        <p:txBody>
          <a:bodyPr vert="horz" lIns="91440" tIns="45720" rIns="91440" bIns="45720" rtlCol="0">
            <a:normAutofit fontScale="25000" lnSpcReduction="20000"/>
          </a:bodyPr>
          <a:lstStyle/>
          <a:p>
            <a:pPr>
              <a:lnSpc>
                <a:spcPct val="170000"/>
              </a:lnSpc>
              <a:spcAft>
                <a:spcPts val="600"/>
              </a:spcAft>
            </a:pPr>
            <a:r>
              <a:rPr lang="en-US" altLang="zh-CN" sz="6400" dirty="0">
                <a:effectLst/>
                <a:latin typeface="Times New Roman" panose="02020603050405020304" pitchFamily="18" charset="0"/>
                <a:ea typeface="DengXian" panose="02010600030101010101" pitchFamily="2" charset="-122"/>
                <a:cs typeface="Times New Roman" panose="02020603050405020304" pitchFamily="18" charset="0"/>
              </a:rPr>
              <a:t>In the traditional history of science, the discovery of the giant axon is usually considered as a breakthrough of genius that belonged exclusively to the Marine Biological Association in Britain, but </a:t>
            </a:r>
            <a:r>
              <a:rPr lang="en-US" altLang="zh-CN" sz="6400" dirty="0">
                <a:latin typeface="Times New Roman" panose="02020603050405020304" pitchFamily="18" charset="0"/>
                <a:ea typeface="DengXian" panose="02010600030101010101" pitchFamily="2" charset="-122"/>
                <a:cs typeface="Times New Roman" panose="02020603050405020304" pitchFamily="18" charset="0"/>
              </a:rPr>
              <a:t>the</a:t>
            </a:r>
            <a:r>
              <a:rPr lang="zh-CN" altLang="en-US" sz="64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6400" dirty="0">
                <a:effectLst/>
                <a:latin typeface="Times New Roman" panose="02020603050405020304" pitchFamily="18" charset="0"/>
                <a:ea typeface="DengXian" panose="02010600030101010101" pitchFamily="2" charset="-122"/>
                <a:cs typeface="Times New Roman" panose="02020603050405020304" pitchFamily="18" charset="0"/>
              </a:rPr>
              <a:t>new information suggests that scientists on the other side of the Atlantic were just as attentive to the stubby neuron. </a:t>
            </a:r>
          </a:p>
          <a:p>
            <a:pPr indent="-228600">
              <a:lnSpc>
                <a:spcPct val="170000"/>
              </a:lnSpc>
              <a:spcAft>
                <a:spcPts val="600"/>
              </a:spcAft>
              <a:buFont typeface="Arial" panose="020B0604020202020204" pitchFamily="34" charset="0"/>
              <a:buChar char="•"/>
            </a:pPr>
            <a:r>
              <a:rPr lang="en-US" altLang="zh-CN" sz="6400" b="1" dirty="0">
                <a:latin typeface="Times New Roman" panose="02020603050405020304" pitchFamily="18" charset="0"/>
                <a:cs typeface="Times New Roman" panose="02020603050405020304" pitchFamily="18" charset="0"/>
              </a:rPr>
              <a:t>Kenneth Cole </a:t>
            </a:r>
          </a:p>
          <a:p>
            <a:pPr>
              <a:lnSpc>
                <a:spcPct val="170000"/>
              </a:lnSpc>
              <a:spcAft>
                <a:spcPts val="600"/>
              </a:spcAft>
            </a:pPr>
            <a:r>
              <a:rPr lang="en-US" altLang="zh-CN" sz="6400" dirty="0">
                <a:latin typeface="Times New Roman" panose="02020603050405020304" pitchFamily="18" charset="0"/>
                <a:cs typeface="Times New Roman" panose="02020603050405020304" pitchFamily="18" charset="0"/>
              </a:rPr>
              <a:t>By the 1930s,  Kenneth Cole recorded action potentials within the giant axon at the </a:t>
            </a:r>
            <a:r>
              <a:rPr lang="en-US" altLang="zh-CN" sz="6400" b="1" dirty="0">
                <a:latin typeface="Times New Roman" panose="02020603050405020304" pitchFamily="18" charset="0"/>
                <a:cs typeface="Times New Roman" panose="02020603050405020304" pitchFamily="18" charset="0"/>
              </a:rPr>
              <a:t>Marine Biological Laboratory in Woods Hole, Massachusetts. </a:t>
            </a:r>
          </a:p>
          <a:p>
            <a:pPr indent="-228600">
              <a:lnSpc>
                <a:spcPct val="90000"/>
              </a:lnSpc>
              <a:spcAft>
                <a:spcPts val="600"/>
              </a:spcAft>
              <a:buFont typeface="Arial" panose="020B0604020202020204" pitchFamily="34" charset="0"/>
              <a:buChar char="•"/>
            </a:pPr>
            <a:endParaRPr lang="en-US" altLang="zh-CN" sz="3800" b="1" i="0" dirty="0">
              <a:effectLst/>
              <a:latin typeface="Times New Roman" panose="02020603050405020304" pitchFamily="18" charset="0"/>
              <a:cs typeface="Times New Roman" panose="02020603050405020304" pitchFamily="18" charset="0"/>
            </a:endParaRPr>
          </a:p>
          <a:p>
            <a:pPr>
              <a:lnSpc>
                <a:spcPct val="90000"/>
              </a:lnSpc>
              <a:spcAft>
                <a:spcPts val="600"/>
              </a:spcAft>
            </a:pPr>
            <a:endParaRPr lang="en-US" altLang="zh-CN" sz="3000" dirty="0"/>
          </a:p>
          <a:p>
            <a:pPr indent="-228600">
              <a:lnSpc>
                <a:spcPct val="90000"/>
              </a:lnSpc>
              <a:spcAft>
                <a:spcPts val="600"/>
              </a:spcAft>
              <a:buFont typeface="Arial" panose="020B0604020202020204" pitchFamily="34" charset="0"/>
              <a:buChar char="•"/>
            </a:pPr>
            <a:endParaRPr lang="en-US" altLang="zh-CN" sz="3000" dirty="0"/>
          </a:p>
          <a:p>
            <a:pPr indent="-228600">
              <a:lnSpc>
                <a:spcPct val="90000"/>
              </a:lnSpc>
              <a:spcAft>
                <a:spcPts val="600"/>
              </a:spcAft>
              <a:buFont typeface="Arial" panose="020B0604020202020204" pitchFamily="34" charset="0"/>
              <a:buChar char="•"/>
            </a:pPr>
            <a:endParaRPr lang="en-US" altLang="zh-CN" sz="2000" dirty="0"/>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0E4ACC3B-DB2C-050C-DAAA-8610043349D9}"/>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grpSp>
        <p:nvGrpSpPr>
          <p:cNvPr id="17" name="组合 1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D6DF3930-C058-EFA9-F76B-8B280E1E53A5}"/>
              </a:ext>
            </a:extLst>
          </p:cNvPr>
          <p:cNvGrpSpPr/>
          <p:nvPr/>
        </p:nvGrpSpPr>
        <p:grpSpPr>
          <a:xfrm>
            <a:off x="452374" y="375028"/>
            <a:ext cx="2256431" cy="900503"/>
            <a:chOff x="3536234" y="1181535"/>
            <a:chExt cx="1974383" cy="766992"/>
          </a:xfrm>
          <a:noFill/>
        </p:grpSpPr>
        <p:sp>
          <p:nvSpPr>
            <p:cNvPr id="18" name="任意多边形 17">
              <a:extLst>
                <a:ext uri="{FF2B5EF4-FFF2-40B4-BE49-F238E27FC236}">
                  <a16:creationId xmlns:a16="http://schemas.microsoft.com/office/drawing/2014/main" id="{FCDD47D4-98B8-A8B6-056B-10453EFAFFC4}"/>
                </a:ext>
              </a:extLst>
            </p:cNvPr>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a:extLst>
                <a:ext uri="{FF2B5EF4-FFF2-40B4-BE49-F238E27FC236}">
                  <a16:creationId xmlns:a16="http://schemas.microsoft.com/office/drawing/2014/main" id="{2E0C9412-1DD2-B8C2-5B1D-1892F8422313}"/>
                </a:ext>
              </a:extLst>
            </p:cNvPr>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a:extLst>
                <a:ext uri="{FF2B5EF4-FFF2-40B4-BE49-F238E27FC236}">
                  <a16:creationId xmlns:a16="http://schemas.microsoft.com/office/drawing/2014/main" id="{6D0B12D1-117F-B1C9-D0A2-89EF0956C831}"/>
                </a:ext>
              </a:extLst>
            </p:cNvPr>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Picture 6">
            <a:extLst>
              <a:ext uri="{FF2B5EF4-FFF2-40B4-BE49-F238E27FC236}">
                <a16:creationId xmlns:a16="http://schemas.microsoft.com/office/drawing/2014/main" id="{13192480-1F3F-2076-3666-596344A37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072" y="109165"/>
            <a:ext cx="23114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40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3F3635-E482-9418-AE16-DD16CDEBDCA9}"/>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CAA1949D-2F19-7BA6-D871-E9C487B85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E3395C57-BBFB-9B6C-FFBE-5F9741A48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pic>
        <p:nvPicPr>
          <p:cNvPr id="1028" name="Picture 4">
            <a:extLst>
              <a:ext uri="{FF2B5EF4-FFF2-40B4-BE49-F238E27FC236}">
                <a16:creationId xmlns:a16="http://schemas.microsoft.com/office/drawing/2014/main" id="{4D2425E5-40A6-F67B-8790-8710084ADC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374" y="3677452"/>
            <a:ext cx="2563781" cy="230415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7A2FE64C-2CEE-DFBA-02C6-7073667766E7}"/>
              </a:ext>
            </a:extLst>
          </p:cNvPr>
          <p:cNvGrpSpPr/>
          <p:nvPr/>
        </p:nvGrpSpPr>
        <p:grpSpPr>
          <a:xfrm>
            <a:off x="1851546" y="674865"/>
            <a:ext cx="2256431" cy="900503"/>
            <a:chOff x="3536234" y="1181535"/>
            <a:chExt cx="1974383" cy="766992"/>
          </a:xfrm>
          <a:noFill/>
        </p:grpSpPr>
        <p:sp>
          <p:nvSpPr>
            <p:cNvPr id="18" name="任意多边形 17">
              <a:extLst>
                <a:ext uri="{FF2B5EF4-FFF2-40B4-BE49-F238E27FC236}">
                  <a16:creationId xmlns:a16="http://schemas.microsoft.com/office/drawing/2014/main" id="{8317109D-38CF-63D6-98E7-F98947564845}"/>
                </a:ext>
              </a:extLst>
            </p:cNvPr>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a:extLst>
                <a:ext uri="{FF2B5EF4-FFF2-40B4-BE49-F238E27FC236}">
                  <a16:creationId xmlns:a16="http://schemas.microsoft.com/office/drawing/2014/main" id="{28478A3D-7980-4CBE-7F77-9AC9776226DE}"/>
                </a:ext>
              </a:extLst>
            </p:cNvPr>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a:extLst>
                <a:ext uri="{FF2B5EF4-FFF2-40B4-BE49-F238E27FC236}">
                  <a16:creationId xmlns:a16="http://schemas.microsoft.com/office/drawing/2014/main" id="{18F3AC43-4486-49DD-B6B4-5C125F201F60}"/>
                </a:ext>
              </a:extLst>
            </p:cNvPr>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grpFill/>
            <a:ln w="76200">
              <a:solidFill>
                <a:srgbClr val="E2F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Picture 6">
            <a:extLst>
              <a:ext uri="{FF2B5EF4-FFF2-40B4-BE49-F238E27FC236}">
                <a16:creationId xmlns:a16="http://schemas.microsoft.com/office/drawing/2014/main" id="{47486C1F-476E-117D-E9E7-E59EBF99C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3648" y="15084"/>
            <a:ext cx="2311400" cy="28067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descr="e7d195523061f1c0b65a9bcbe934f9ba69426162ef0f46b39511C77C9BC5EC39C7C53367A7126860396C603A52DDA1C5EEFC9A70B4B2684C300698968292EB782C096363637BB3C57EACA2CDFE0272C234DDFE55294B5F42ED3C07008E98EB37843483F6733044BCC436D371DBC2397542F92B2F2DC0D05C86754F1659B950D3B71B48E157F34B7C">
            <a:extLst>
              <a:ext uri="{FF2B5EF4-FFF2-40B4-BE49-F238E27FC236}">
                <a16:creationId xmlns:a16="http://schemas.microsoft.com/office/drawing/2014/main" id="{1A255632-F433-C3AC-5DF9-8EA31021451E}"/>
              </a:ext>
            </a:extLst>
          </p:cNvPr>
          <p:cNvSpPr/>
          <p:nvPr/>
        </p:nvSpPr>
        <p:spPr>
          <a:xfrm>
            <a:off x="3468529" y="2120623"/>
            <a:ext cx="7359842" cy="4360187"/>
          </a:xfrm>
          <a:prstGeom prst="rect">
            <a:avLst/>
          </a:prstGeom>
        </p:spPr>
        <p:txBody>
          <a:bodyPr vert="horz" lIns="91440" tIns="45720" rIns="91440" bIns="45720" rtlCol="0">
            <a:normAutofit fontScale="85000" lnSpcReduction="20000"/>
          </a:bodyPr>
          <a:lstStyle/>
          <a:p>
            <a:pPr algn="just">
              <a:lnSpc>
                <a:spcPct val="17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But this is not a story of nationalistic rivalry over scientific discoveries; Hodgkin and Huxley and JZ Young and Cole, all scientists closely associated with the discovery of neural potentials, met briefly at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Marine Biological Lab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and had exchanges of ideas about this scientific issue. </a:t>
            </a:r>
          </a:p>
          <a:p>
            <a:pPr algn="just">
              <a:lnSpc>
                <a:spcPct val="170000"/>
              </a:lnSpc>
            </a:pPr>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7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My</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focus would fall on the trans-</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atlantic</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network of intellectual mobility and scientific collaboration. These scholars came from very different educational backgrounds, and were neither partners nor colleagues, except</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Hodgkin and Huxley</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t>
            </a:r>
          </a:p>
          <a:p>
            <a:pPr algn="just">
              <a:lnSpc>
                <a:spcPct val="170000"/>
              </a:lnSpc>
            </a:pPr>
            <a:endParaRPr lang="en-US" altLang="zh-CN" kern="100" dirty="0">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70000"/>
              </a:lnSpc>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o a large extent, students of neuroscience may have mistakenly assumed that their experimental discoveries were separate, but the archives of the Marine Biological Laboratory provide a snapshot of their intersections. </a:t>
            </a:r>
            <a:endParaRPr lang="en-US" altLang="zh-CN" sz="3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altLang="zh-CN" sz="3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altLang="zh-CN" sz="2000" dirty="0"/>
          </a:p>
        </p:txBody>
      </p: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a:extLst>
              <a:ext uri="{FF2B5EF4-FFF2-40B4-BE49-F238E27FC236}">
                <a16:creationId xmlns:a16="http://schemas.microsoft.com/office/drawing/2014/main" id="{0E997238-02AF-0FAF-DC61-2C7DF00FFF95}"/>
              </a:ext>
            </a:extLst>
          </p:cNvPr>
          <p:cNvSpPr txBox="1"/>
          <p:nvPr/>
        </p:nvSpPr>
        <p:spPr>
          <a:xfrm>
            <a:off x="-355600" y="1803400"/>
            <a:ext cx="293927" cy="1016000"/>
          </a:xfrm>
          <a:prstGeom prst="rect">
            <a:avLst/>
          </a:prstGeom>
          <a:noFill/>
        </p:spPr>
        <p:txBody>
          <a:bodyPr vert="wordArtVert" rtlCol="0">
            <a:spAutoFit/>
          </a:bodyPr>
          <a:lstStyle/>
          <a:p>
            <a:pPr>
              <a:spcAft>
                <a:spcPts val="600"/>
              </a:spcAft>
            </a:pPr>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sp>
        <p:nvSpPr>
          <p:cNvPr id="4" name="文本框 3">
            <a:extLst>
              <a:ext uri="{FF2B5EF4-FFF2-40B4-BE49-F238E27FC236}">
                <a16:creationId xmlns:a16="http://schemas.microsoft.com/office/drawing/2014/main" id="{BB9D7967-4EB0-68F8-2568-2B1E51D5F537}"/>
              </a:ext>
            </a:extLst>
          </p:cNvPr>
          <p:cNvSpPr txBox="1"/>
          <p:nvPr/>
        </p:nvSpPr>
        <p:spPr>
          <a:xfrm>
            <a:off x="4236538" y="660776"/>
            <a:ext cx="6103916" cy="814903"/>
          </a:xfrm>
          <a:prstGeom prst="rect">
            <a:avLst/>
          </a:prstGeom>
          <a:noFill/>
        </p:spPr>
        <p:txBody>
          <a:bodyPr wrap="square">
            <a:spAutoFit/>
          </a:bodyPr>
          <a:lstStyle/>
          <a:p>
            <a:pPr algn="just">
              <a:lnSpc>
                <a:spcPct val="170000"/>
              </a:lnSpc>
            </a:pPr>
            <a:r>
              <a:rPr lang="en-US" altLang="zh-CN" sz="3200" b="1" i="1" dirty="0">
                <a:solidFill>
                  <a:srgbClr val="77CADA"/>
                </a:solidFill>
                <a:latin typeface="Century Gothic" panose="020B0502020202020204" pitchFamily="34" charset="0"/>
              </a:rPr>
              <a:t>Potential Contributions</a:t>
            </a:r>
            <a:endParaRPr lang="zh-CN" altLang="zh-CN" sz="32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53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6096000" y="939731"/>
            <a:ext cx="3726119" cy="1200329"/>
          </a:xfrm>
          <a:prstGeom prst="rect">
            <a:avLst/>
          </a:prstGeom>
          <a:noFill/>
        </p:spPr>
        <p:txBody>
          <a:bodyPr wrap="square" rtlCol="0">
            <a:spAutoFit/>
          </a:bodyPr>
          <a:lstStyle/>
          <a:p>
            <a:pPr algn="dist"/>
            <a:r>
              <a:rPr lang="en-US" altLang="zh-CN" sz="7200" b="1" dirty="0">
                <a:latin typeface="Century Gothic" panose="020B0502020202020204" pitchFamily="34" charset="0"/>
              </a:rPr>
              <a:t>Sources</a:t>
            </a:r>
            <a:endParaRPr lang="zh-CN" altLang="en-US" sz="7200" b="1" dirty="0">
              <a:latin typeface="Century Gothic" panose="020B0502020202020204" pitchFamily="34" charset="0"/>
            </a:endParaRPr>
          </a:p>
        </p:txBody>
      </p:sp>
      <p:grpSp>
        <p:nvGrpSpPr>
          <p:cNvPr id="8" name="组合 7"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GrpSpPr/>
          <p:nvPr/>
        </p:nvGrpSpPr>
        <p:grpSpPr>
          <a:xfrm>
            <a:off x="6275837" y="498409"/>
            <a:ext cx="946663" cy="377797"/>
            <a:chOff x="3536234" y="1181535"/>
            <a:chExt cx="1974383" cy="766992"/>
          </a:xfrm>
        </p:grpSpPr>
        <p:sp>
          <p:nvSpPr>
            <p:cNvPr id="9" name="任意多边形 8"/>
            <p:cNvSpPr/>
            <p:nvPr/>
          </p:nvSpPr>
          <p:spPr>
            <a:xfrm>
              <a:off x="3536234" y="1181535"/>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noFill/>
            <a:ln w="38100">
              <a:solidFill>
                <a:srgbClr val="77C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3536234" y="1391772"/>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noFill/>
            <a:ln w="38100">
              <a:solidFill>
                <a:srgbClr val="77C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0"/>
            <p:cNvSpPr/>
            <p:nvPr/>
          </p:nvSpPr>
          <p:spPr>
            <a:xfrm>
              <a:off x="3536234" y="1602010"/>
              <a:ext cx="1974383" cy="346517"/>
            </a:xfrm>
            <a:custGeom>
              <a:avLst/>
              <a:gdLst>
                <a:gd name="connsiteX0" fmla="*/ 0 w 1934308"/>
                <a:gd name="connsiteY0" fmla="*/ 352230 h 423845"/>
                <a:gd name="connsiteX1" fmla="*/ 527539 w 1934308"/>
                <a:gd name="connsiteY1" fmla="*/ 538 h 423845"/>
                <a:gd name="connsiteX2" fmla="*/ 1424354 w 1934308"/>
                <a:gd name="connsiteY2" fmla="*/ 422569 h 423845"/>
                <a:gd name="connsiteX3" fmla="*/ 1934308 w 1934308"/>
                <a:gd name="connsiteY3" fmla="*/ 106046 h 423845"/>
              </a:gdLst>
              <a:ahLst/>
              <a:cxnLst>
                <a:cxn ang="0">
                  <a:pos x="connsiteX0" y="connsiteY0"/>
                </a:cxn>
                <a:cxn ang="0">
                  <a:pos x="connsiteX1" y="connsiteY1"/>
                </a:cxn>
                <a:cxn ang="0">
                  <a:pos x="connsiteX2" y="connsiteY2"/>
                </a:cxn>
                <a:cxn ang="0">
                  <a:pos x="connsiteX3" y="connsiteY3"/>
                </a:cxn>
              </a:cxnLst>
              <a:rect l="l" t="t" r="r" b="b"/>
              <a:pathLst>
                <a:path w="1934308" h="423845">
                  <a:moveTo>
                    <a:pt x="0" y="352230"/>
                  </a:moveTo>
                  <a:cubicBezTo>
                    <a:pt x="145073" y="170522"/>
                    <a:pt x="290147" y="-11185"/>
                    <a:pt x="527539" y="538"/>
                  </a:cubicBezTo>
                  <a:cubicBezTo>
                    <a:pt x="764931" y="12261"/>
                    <a:pt x="1189893" y="404984"/>
                    <a:pt x="1424354" y="422569"/>
                  </a:cubicBezTo>
                  <a:cubicBezTo>
                    <a:pt x="1658815" y="440154"/>
                    <a:pt x="1796561" y="273100"/>
                    <a:pt x="1934308" y="106046"/>
                  </a:cubicBezTo>
                </a:path>
              </a:pathLst>
            </a:custGeom>
            <a:noFill/>
            <a:ln w="38100">
              <a:solidFill>
                <a:srgbClr val="77C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SpPr txBox="1"/>
          <p:nvPr/>
        </p:nvSpPr>
        <p:spPr>
          <a:xfrm>
            <a:off x="6275837" y="3025088"/>
            <a:ext cx="5793661" cy="4124206"/>
          </a:xfrm>
          <a:prstGeom prst="rect">
            <a:avLst/>
          </a:prstGeom>
          <a:noFill/>
        </p:spPr>
        <p:txBody>
          <a:bodyPr wrap="square" rtlCol="0">
            <a:spAutoFit/>
          </a:bodyPr>
          <a:lstStyle/>
          <a:p>
            <a:r>
              <a:rPr lang="en-US" altLang="zh-CN" b="1" i="0" dirty="0">
                <a:solidFill>
                  <a:srgbClr val="001D35"/>
                </a:solidFill>
                <a:effectLst/>
                <a:latin typeface="Google Sans"/>
              </a:rPr>
              <a:t>MBLWHOI Library</a:t>
            </a:r>
          </a:p>
          <a:p>
            <a:r>
              <a:rPr lang="en-US" altLang="zh-CN" b="1" i="0" dirty="0">
                <a:solidFill>
                  <a:srgbClr val="222222"/>
                </a:solidFill>
                <a:effectLst/>
                <a:latin typeface="TideSans-300LilKahuna"/>
              </a:rPr>
              <a:t>The Marine Biological Laboratory (MBL) and the Woods Hole Oceanographic Institution (WHOI) </a:t>
            </a:r>
            <a:endParaRPr lang="en-US" altLang="zh-CN" b="1" i="0" dirty="0">
              <a:solidFill>
                <a:srgbClr val="001D35"/>
              </a:solidFill>
              <a:effectLst/>
              <a:latin typeface="Google Sans"/>
            </a:endParaRPr>
          </a:p>
          <a:p>
            <a:r>
              <a:rPr lang="zh-CN" altLang="en-US" b="0" i="0" dirty="0">
                <a:effectLst/>
                <a:latin typeface="Google Sans"/>
              </a:rPr>
              <a:t>（</a:t>
            </a:r>
            <a:r>
              <a:rPr lang="en-US" altLang="zh-CN" b="1" i="0" dirty="0">
                <a:effectLst/>
                <a:latin typeface="Roboto" panose="02000000000000000000" pitchFamily="2" charset="0"/>
              </a:rPr>
              <a:t>Falmouth, Massachusetts</a:t>
            </a:r>
            <a:r>
              <a:rPr lang="zh-CN" altLang="en-US" b="0" i="0" dirty="0">
                <a:effectLst/>
                <a:latin typeface="Roboto" panose="02000000000000000000" pitchFamily="2" charset="0"/>
              </a:rPr>
              <a:t>）</a:t>
            </a:r>
            <a:endParaRPr lang="en-US" altLang="zh-CN" b="0" i="0" dirty="0">
              <a:effectLst/>
              <a:latin typeface="Roboto" panose="02000000000000000000" pitchFamily="2" charset="0"/>
            </a:endParaRPr>
          </a:p>
          <a:p>
            <a:r>
              <a:rPr lang="en-US" altLang="zh-CN" b="0" i="0" dirty="0">
                <a:effectLst/>
                <a:latin typeface="Google Sans"/>
              </a:rPr>
              <a:t> </a:t>
            </a:r>
            <a:r>
              <a:rPr lang="en-US" altLang="zh-CN" dirty="0">
                <a:hlinkClick r:id="rId3">
                  <a:extLst>
                    <a:ext uri="{A12FA001-AC4F-418D-AE19-62706E023703}">
                      <ahyp:hlinkClr xmlns:ahyp="http://schemas.microsoft.com/office/drawing/2018/hyperlinkcolor" val="tx"/>
                    </a:ext>
                  </a:extLst>
                </a:hlinkClick>
              </a:rPr>
              <a:t>https://archives.mblwhoilibrary.org/</a:t>
            </a:r>
            <a:endParaRPr lang="en-US" altLang="zh-CN" dirty="0"/>
          </a:p>
          <a:p>
            <a:endParaRPr lang="en-US" altLang="zh-CN" dirty="0"/>
          </a:p>
          <a:p>
            <a:endParaRPr lang="en-US" altLang="zh-CN" dirty="0"/>
          </a:p>
          <a:p>
            <a:r>
              <a:rPr lang="en-US" altLang="zh-CN" b="1" i="0" u="none" strike="noStrike" dirty="0">
                <a:effectLst/>
                <a:latin typeface="Source Sans Pro" panose="020F0502020204030204" pitchFamily="34" charset="0"/>
                <a:hlinkClick r:id="rId4">
                  <a:extLst>
                    <a:ext uri="{A12FA001-AC4F-418D-AE19-62706E023703}">
                      <ahyp:hlinkClr xmlns:ahyp="http://schemas.microsoft.com/office/drawing/2018/hyperlinkcolor" val="tx"/>
                    </a:ext>
                  </a:extLst>
                </a:hlinkClick>
              </a:rPr>
              <a:t>Subject Files, 1935-1993</a:t>
            </a:r>
            <a:r>
              <a:rPr lang="zh-CN" altLang="en-US" b="1" i="0" u="none" strike="noStrike" dirty="0">
                <a:effectLst/>
                <a:latin typeface="Source Sans Pro" panose="020F0502020204030204" pitchFamily="34" charset="0"/>
              </a:rPr>
              <a:t> （</a:t>
            </a:r>
            <a:r>
              <a:rPr lang="en-US" altLang="zh-CN" b="1" i="0" u="none" strike="noStrike" dirty="0">
                <a:effectLst/>
                <a:latin typeface="Source Sans Pro" panose="020F0502020204030204" pitchFamily="34" charset="0"/>
              </a:rPr>
              <a:t>available</a:t>
            </a:r>
            <a:r>
              <a:rPr lang="zh-CN" altLang="en-US" b="1" i="0" u="none" strike="noStrike" dirty="0">
                <a:effectLst/>
                <a:latin typeface="Source Sans Pro" panose="020F0502020204030204" pitchFamily="34" charset="0"/>
              </a:rPr>
              <a:t> </a:t>
            </a:r>
            <a:r>
              <a:rPr lang="en-US" altLang="zh-CN" b="1" i="0" u="none" strike="noStrike" dirty="0">
                <a:effectLst/>
                <a:latin typeface="Source Sans Pro" panose="020F0502020204030204" pitchFamily="34" charset="0"/>
              </a:rPr>
              <a:t>online</a:t>
            </a:r>
            <a:r>
              <a:rPr lang="zh-CN" altLang="en-US" b="1" i="0" u="none" strike="noStrike" dirty="0">
                <a:effectLst/>
                <a:latin typeface="Source Sans Pro" panose="020F0502020204030204" pitchFamily="34" charset="0"/>
              </a:rPr>
              <a:t>）</a:t>
            </a:r>
            <a:r>
              <a:rPr lang="en-US" altLang="zh-CN" b="0" i="0" dirty="0">
                <a:effectLst/>
                <a:latin typeface="Source Sans Pro" panose="020B0503030403020204" pitchFamily="34" charset="0"/>
              </a:rPr>
              <a:t> </a:t>
            </a:r>
          </a:p>
          <a:p>
            <a:r>
              <a:rPr lang="en-US" altLang="zh-CN" b="0" i="0" dirty="0">
                <a:effectLst/>
                <a:latin typeface="Source Sans Pro" panose="020B0503030403020204" pitchFamily="34" charset="0"/>
              </a:rPr>
              <a:t>Most of Cole’s papers consist of correspondence files with information on his fellowships, lectures and conferences.</a:t>
            </a:r>
          </a:p>
          <a:p>
            <a:endParaRPr lang="en-US" altLang="zh-CN" dirty="0">
              <a:latin typeface="Source Sans Pro" panose="020B0503030403020204" pitchFamily="34" charset="0"/>
            </a:endParaRPr>
          </a:p>
          <a:p>
            <a:pPr algn="l"/>
            <a:r>
              <a:rPr lang="en-US" altLang="zh-CN" b="1" i="0" dirty="0">
                <a:effectLst/>
                <a:latin typeface="PT Sans" panose="020B0503020203020204" pitchFamily="34" charset="0"/>
              </a:rPr>
              <a:t>Squid, 1976-1996</a:t>
            </a:r>
          </a:p>
          <a:p>
            <a:pPr algn="l"/>
            <a:r>
              <a:rPr lang="en-US" altLang="zh-CN" b="1" i="0" dirty="0">
                <a:effectLst/>
                <a:latin typeface="Roboto Slab" panose="020F0502020204030204" pitchFamily="34" charset="0"/>
              </a:rPr>
              <a:t> File — Box: 19, Folder: 45</a:t>
            </a:r>
          </a:p>
          <a:p>
            <a:endParaRPr lang="en-US" altLang="zh-CN" sz="1400" b="1" i="0" dirty="0">
              <a:solidFill>
                <a:srgbClr val="44707B"/>
              </a:solidFill>
              <a:effectLst/>
              <a:latin typeface="Source Sans Pro" panose="020F0502020204030204" pitchFamily="34" charset="0"/>
            </a:endParaRPr>
          </a:p>
          <a:p>
            <a:endParaRPr lang="zh-CN" altLang="en-US" sz="1400" dirty="0"/>
          </a:p>
        </p:txBody>
      </p:sp>
      <p:cxnSp>
        <p:nvCxnSpPr>
          <p:cNvPr id="13" name="直接连接符 12" descr="e7d195523061f1c0b65a9bcbe934f9ba69426162ef0f46b39511C77C9BC5EC39C7C53367A7126860396C603A52DDA1C5EEFC9A70B4B2684C300698968292EB782C096363637BB3C57EACA2CDFE0272C234DDFE55294B5F42ED3C07008E98EB37843483F6733044BCC436D371DBC2397542F92B2F2DC0D05C86754F1659B950D3B71B48E157F34B7C"/>
          <p:cNvCxnSpPr/>
          <p:nvPr/>
        </p:nvCxnSpPr>
        <p:spPr>
          <a:xfrm>
            <a:off x="6275837" y="2401594"/>
            <a:ext cx="1602070" cy="0"/>
          </a:xfrm>
          <a:prstGeom prst="line">
            <a:avLst/>
          </a:prstGeom>
          <a:ln w="28575">
            <a:solidFill>
              <a:srgbClr val="77CADA"/>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b65a9bcbe934f9ba69426162ef0f46b39511C77C9BC5EC39C7C53367A7126860396C603A52DDA1C5EEFC9A70B4B2684C300698968292EB782C096363637BB3C57EACA2CDFE0272C234DDFE55294B5F42ED3C07008E98EB37843483F6733044BCC436D371DBC2397542F92B2F2DC0D05C86754F1659B950D3B71B48E157F34B7C" hidden="1"/>
          <p:cNvSpPr txBox="1"/>
          <p:nvPr/>
        </p:nvSpPr>
        <p:spPr>
          <a:xfrm>
            <a:off x="-355600" y="1803400"/>
            <a:ext cx="293927" cy="1016000"/>
          </a:xfrm>
          <a:prstGeom prst="rect">
            <a:avLst/>
          </a:prstGeom>
          <a:noFill/>
        </p:spPr>
        <p:txBody>
          <a:bodyPr vert="wordArtVert" rtlCol="0">
            <a:spAutoFit/>
          </a:bodyPr>
          <a:lstStyle/>
          <a:p>
            <a:r>
              <a:rPr lang="en-US" altLang="zh-CN" sz="100"/>
              <a:t>e7d195523061f1c0b65a9bcbe934f9ba69426162ef0f46b39511C77C9BC5EC39C7C53367A7126860396C603A52DDA1C5EEFC9A70B4B2684C300698968292EB782C096363637BB3C57EACA2CDFE0272C234DDFE55294B5F42ED3C07008E98EB37843483F6733044BCC436D371DBC2397542F92B2F2DC0D05C86754F1659B950D3B71B48E157F34B7C</a:t>
            </a:r>
            <a:endParaRPr lang="zh-CN" altLang="en-US" sz="100"/>
          </a:p>
        </p:txBody>
      </p:sp>
      <p:pic>
        <p:nvPicPr>
          <p:cNvPr id="3" name="图片 2">
            <a:extLst>
              <a:ext uri="{FF2B5EF4-FFF2-40B4-BE49-F238E27FC236}">
                <a16:creationId xmlns:a16="http://schemas.microsoft.com/office/drawing/2014/main" id="{01903DD6-3C32-A94C-13EB-C9CA58933FD7}"/>
              </a:ext>
            </a:extLst>
          </p:cNvPr>
          <p:cNvPicPr>
            <a:picLocks noChangeAspect="1"/>
          </p:cNvPicPr>
          <p:nvPr/>
        </p:nvPicPr>
        <p:blipFill>
          <a:blip r:embed="rId5"/>
          <a:stretch>
            <a:fillRect/>
          </a:stretch>
        </p:blipFill>
        <p:spPr>
          <a:xfrm>
            <a:off x="443378" y="2897147"/>
            <a:ext cx="5362814" cy="3546516"/>
          </a:xfrm>
          <a:prstGeom prst="rect">
            <a:avLst/>
          </a:prstGeom>
        </p:spPr>
      </p:pic>
    </p:spTree>
    <p:extLst>
      <p:ext uri="{BB962C8B-B14F-4D97-AF65-F5344CB8AC3E}">
        <p14:creationId xmlns:p14="http://schemas.microsoft.com/office/powerpoint/2010/main" val="422499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e7d195523061f1c0b65a9bcbe934f9ba69426162ef0f46b39511C77C9BC5EC39C7C53367A7126860396C603A52DDA1C5EEFC9A70B4B2684C300698968292EB782C096363637BB3C57EACA2CDFE0272C234DDFE55294B5F42ED3C07008E98EB37843483F6733044BCC436D371DBC2397542F92B2F2DC0D05C86754F1659B950D3B71B48E157F34B7C</_7b1dac89e7d195523061f1c0316ecb71>
  <_7b1dac89e7d195523061f1c0316ecb71 xmlns="">e7d195523061f1c0b65a9bcbe934f9ba69426162ef0f46b39511C77C9BC5EC39C7C53367A7126860396C603A52DDA1C5EEFC9A70B4B2684C300698968292EB782C096363637BB3C57EACA2CDFE0272C24BC22369233A282766D6A5C6FE0E735C46E284AD9D315D5A809F419BABF5A395D45E9A8A312D34AC4A95609E2023EA71EB261F1194805AC0</_7b1dac89e7d195523061f1c0316ecb71>
</e7d195523061f1c0>
</file>

<file path=customXml/itemProps1.xml><?xml version="1.0" encoding="utf-8"?>
<ds:datastoreItem xmlns:ds="http://schemas.openxmlformats.org/officeDocument/2006/customXml" ds:itemID="{EB75394F-0D9C-44A7-8BA0-593038B70255}">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16087</TotalTime>
  <Words>1500</Words>
  <Application>Microsoft Macintosh PowerPoint</Application>
  <PresentationFormat>宽屏</PresentationFormat>
  <Paragraphs>137</Paragraphs>
  <Slides>15</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DengXian</vt:lpstr>
      <vt:lpstr>Google Sans</vt:lpstr>
      <vt:lpstr>LatoLight</vt:lpstr>
      <vt:lpstr>OpenSans</vt:lpstr>
      <vt:lpstr>TideSans-300LilKahuna</vt:lpstr>
      <vt:lpstr>Arial</vt:lpstr>
      <vt:lpstr>Calibri</vt:lpstr>
      <vt:lpstr>Calibri Light</vt:lpstr>
      <vt:lpstr>Century Gothic</vt:lpstr>
      <vt:lpstr>PT Sans</vt:lpstr>
      <vt:lpstr>Roboto</vt:lpstr>
      <vt:lpstr>Roboto Slab</vt:lpstr>
      <vt:lpstr>Source Sans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Yi Xiao</cp:lastModifiedBy>
  <cp:revision>109</cp:revision>
  <dcterms:created xsi:type="dcterms:W3CDTF">2017-07-19T12:14:55Z</dcterms:created>
  <dcterms:modified xsi:type="dcterms:W3CDTF">2024-10-27T22:04:20Z</dcterms:modified>
</cp:coreProperties>
</file>